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1"/>
  </p:notesMasterIdLst>
  <p:sldIdLst>
    <p:sldId id="256" r:id="rId2"/>
    <p:sldId id="313" r:id="rId3"/>
    <p:sldId id="300" r:id="rId4"/>
    <p:sldId id="301" r:id="rId5"/>
    <p:sldId id="257" r:id="rId6"/>
    <p:sldId id="258" r:id="rId7"/>
    <p:sldId id="259" r:id="rId8"/>
    <p:sldId id="260" r:id="rId9"/>
    <p:sldId id="261" r:id="rId10"/>
    <p:sldId id="262" r:id="rId11"/>
    <p:sldId id="263" r:id="rId12"/>
    <p:sldId id="264" r:id="rId13"/>
    <p:sldId id="265" r:id="rId14"/>
    <p:sldId id="302" r:id="rId15"/>
    <p:sldId id="266" r:id="rId16"/>
    <p:sldId id="303" r:id="rId17"/>
    <p:sldId id="267" r:id="rId18"/>
    <p:sldId id="268" r:id="rId19"/>
    <p:sldId id="269" r:id="rId20"/>
    <p:sldId id="270" r:id="rId21"/>
    <p:sldId id="271" r:id="rId22"/>
    <p:sldId id="273" r:id="rId23"/>
    <p:sldId id="272" r:id="rId24"/>
    <p:sldId id="274" r:id="rId25"/>
    <p:sldId id="275" r:id="rId26"/>
    <p:sldId id="304" r:id="rId27"/>
    <p:sldId id="276" r:id="rId28"/>
    <p:sldId id="277" r:id="rId29"/>
    <p:sldId id="278" r:id="rId30"/>
    <p:sldId id="279" r:id="rId31"/>
    <p:sldId id="305" r:id="rId32"/>
    <p:sldId id="280" r:id="rId33"/>
    <p:sldId id="306" r:id="rId34"/>
    <p:sldId id="281" r:id="rId35"/>
    <p:sldId id="282" r:id="rId36"/>
    <p:sldId id="307" r:id="rId37"/>
    <p:sldId id="283" r:id="rId38"/>
    <p:sldId id="284" r:id="rId39"/>
    <p:sldId id="308" r:id="rId40"/>
    <p:sldId id="285" r:id="rId41"/>
    <p:sldId id="309" r:id="rId42"/>
    <p:sldId id="286" r:id="rId43"/>
    <p:sldId id="287" r:id="rId44"/>
    <p:sldId id="288" r:id="rId45"/>
    <p:sldId id="310" r:id="rId46"/>
    <p:sldId id="289" r:id="rId47"/>
    <p:sldId id="290" r:id="rId48"/>
    <p:sldId id="311" r:id="rId49"/>
    <p:sldId id="291" r:id="rId50"/>
    <p:sldId id="314" r:id="rId51"/>
    <p:sldId id="292" r:id="rId52"/>
    <p:sldId id="293" r:id="rId53"/>
    <p:sldId id="294" r:id="rId54"/>
    <p:sldId id="295" r:id="rId55"/>
    <p:sldId id="296" r:id="rId56"/>
    <p:sldId id="297" r:id="rId57"/>
    <p:sldId id="312" r:id="rId58"/>
    <p:sldId id="298" r:id="rId59"/>
    <p:sldId id="299"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A500"/>
    <a:srgbClr val="FFCC00"/>
    <a:srgbClr val="FFFF00"/>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9" autoAdjust="0"/>
  </p:normalViewPr>
  <p:slideViewPr>
    <p:cSldViewPr>
      <p:cViewPr varScale="1">
        <p:scale>
          <a:sx n="70" d="100"/>
          <a:sy n="70" d="100"/>
        </p:scale>
        <p:origin x="-516" y="180"/>
      </p:cViewPr>
      <p:guideLst>
        <p:guide orient="horz" pos="2160"/>
        <p:guide pos="2880"/>
      </p:guideLst>
    </p:cSldViewPr>
  </p:slideViewPr>
  <p:outlineViewPr>
    <p:cViewPr>
      <p:scale>
        <a:sx n="33" d="100"/>
        <a:sy n="33" d="100"/>
      </p:scale>
      <p:origin x="54" y="1032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572514-43C2-47C0-B22A-74341238DD6B}" type="datetimeFigureOut">
              <a:rPr lang="en-US" smtClean="0"/>
              <a:pPr/>
              <a:t>6/23/2008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E7550-7120-4B4D-9B0F-FB40EFB747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a:t>
            </a:r>
            <a:r>
              <a:rPr lang="en-US" baseline="0" dirty="0" smtClean="0"/>
              <a:t> REAL PLAYER VIDEO- AL AQSA CONSPIRACY</a:t>
            </a:r>
            <a:endParaRPr lang="en-US" dirty="0"/>
          </a:p>
        </p:txBody>
      </p:sp>
      <p:sp>
        <p:nvSpPr>
          <p:cNvPr id="4" name="Slide Number Placeholder 3"/>
          <p:cNvSpPr>
            <a:spLocks noGrp="1"/>
          </p:cNvSpPr>
          <p:nvPr>
            <p:ph type="sldNum" sz="quarter" idx="10"/>
          </p:nvPr>
        </p:nvSpPr>
        <p:spPr/>
        <p:txBody>
          <a:bodyPr/>
          <a:lstStyle/>
          <a:p>
            <a:fld id="{D38E7550-7120-4B4D-9B0F-FB40EFB747C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8E7550-7120-4B4D-9B0F-FB40EFB747C1}"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03E0297-9A6E-40E0-BCAD-046BB23444D0}" type="datetimeFigureOut">
              <a:rPr lang="en-US" smtClean="0"/>
              <a:pPr/>
              <a:t>6/23/2008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D4289E-6116-4BF0-99E3-78F67A69BC08}"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3E0297-9A6E-40E0-BCAD-046BB23444D0}" type="datetimeFigureOut">
              <a:rPr lang="en-US" smtClean="0"/>
              <a:pPr/>
              <a:t>6/23/2008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4289E-6116-4BF0-99E3-78F67A69BC0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2D4289E-6116-4BF0-99E3-78F67A69BC08}"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3E0297-9A6E-40E0-BCAD-046BB23444D0}" type="datetimeFigureOut">
              <a:rPr lang="en-US" smtClean="0"/>
              <a:pPr/>
              <a:t>6/23/2008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03E0297-9A6E-40E0-BCAD-046BB23444D0}" type="datetimeFigureOut">
              <a:rPr lang="en-US" smtClean="0"/>
              <a:pPr/>
              <a:t>6/23/2008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2D4289E-6116-4BF0-99E3-78F67A69BC08}"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03E0297-9A6E-40E0-BCAD-046BB23444D0}" type="datetimeFigureOut">
              <a:rPr lang="en-US" smtClean="0"/>
              <a:pPr/>
              <a:t>6/23/2008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2D4289E-6116-4BF0-99E3-78F67A69BC0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03E0297-9A6E-40E0-BCAD-046BB23444D0}" type="datetimeFigureOut">
              <a:rPr lang="en-US" smtClean="0"/>
              <a:pPr/>
              <a:t>6/23/2008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4289E-6116-4BF0-99E3-78F67A69BC08}"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03E0297-9A6E-40E0-BCAD-046BB23444D0}" type="datetimeFigureOut">
              <a:rPr lang="en-US" smtClean="0"/>
              <a:pPr/>
              <a:t>6/23/2008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2D4289E-6116-4BF0-99E3-78F67A69BC08}"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3E0297-9A6E-40E0-BCAD-046BB23444D0}" type="datetimeFigureOut">
              <a:rPr lang="en-US" smtClean="0"/>
              <a:pPr/>
              <a:t>6/23/2008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2D4289E-6116-4BF0-99E3-78F67A69BC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03E0297-9A6E-40E0-BCAD-046BB23444D0}" type="datetimeFigureOut">
              <a:rPr lang="en-US" smtClean="0"/>
              <a:pPr/>
              <a:t>6/23/2008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2D4289E-6116-4BF0-99E3-78F67A69BC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2D4289E-6116-4BF0-99E3-78F67A69BC08}"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03E0297-9A6E-40E0-BCAD-046BB23444D0}" type="datetimeFigureOut">
              <a:rPr lang="en-US" smtClean="0"/>
              <a:pPr/>
              <a:t>6/23/2008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2D4289E-6116-4BF0-99E3-78F67A69BC08}"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03E0297-9A6E-40E0-BCAD-046BB23444D0}" type="datetimeFigureOut">
              <a:rPr lang="en-US" smtClean="0"/>
              <a:pPr/>
              <a:t>6/23/2008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03E0297-9A6E-40E0-BCAD-046BB23444D0}" type="datetimeFigureOut">
              <a:rPr lang="en-US" smtClean="0"/>
              <a:pPr/>
              <a:t>6/23/2008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2D4289E-6116-4BF0-99E3-78F67A69BC08}"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user\My%20Documents\Islamic%20Info\The%20History%20of%20Palestine\History%20of%20Palestine.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810000"/>
            <a:ext cx="6400800" cy="1752600"/>
          </a:xfrm>
        </p:spPr>
        <p:txBody>
          <a:bodyPr/>
          <a:lstStyle/>
          <a:p>
            <a:endParaRPr lang="en-US" dirty="0" smtClean="0"/>
          </a:p>
          <a:p>
            <a:r>
              <a:rPr lang="en-US" dirty="0" smtClean="0"/>
              <a:t>Based on a lecture by Dr. Ali al </a:t>
            </a:r>
            <a:r>
              <a:rPr lang="en-US" dirty="0" err="1" smtClean="0"/>
              <a:t>Tamimi</a:t>
            </a:r>
            <a:endParaRPr lang="en-US" dirty="0"/>
          </a:p>
        </p:txBody>
      </p:sp>
      <p:sp>
        <p:nvSpPr>
          <p:cNvPr id="2" name="Title 1"/>
          <p:cNvSpPr>
            <a:spLocks noGrp="1"/>
          </p:cNvSpPr>
          <p:nvPr>
            <p:ph type="ctrTitle"/>
          </p:nvPr>
        </p:nvSpPr>
        <p:spPr/>
        <p:txBody>
          <a:bodyPr/>
          <a:lstStyle/>
          <a:p>
            <a:r>
              <a:rPr lang="en-US" dirty="0" smtClean="0"/>
              <a:t>The Importance of Palestine in Islam</a:t>
            </a:r>
            <a:endParaRPr lang="en-US" dirty="0"/>
          </a:p>
        </p:txBody>
      </p:sp>
      <p:pic>
        <p:nvPicPr>
          <p:cNvPr id="4" name="History of Palestine.mp3">
            <a:hlinkClick r:id="" action="ppaction://media"/>
          </p:cNvPr>
          <p:cNvPicPr>
            <a:picLocks noRot="1" noChangeAspect="1"/>
          </p:cNvPicPr>
          <p:nvPr>
            <a:audioFile r:link="rId1"/>
          </p:nvPr>
        </p:nvPicPr>
        <p:blipFill>
          <a:blip r:embed="rId4"/>
          <a:stretch>
            <a:fillRect/>
          </a:stretch>
        </p:blipFill>
        <p:spPr>
          <a:xfrm>
            <a:off x="4419600" y="3276600"/>
            <a:ext cx="304800" cy="304800"/>
          </a:xfrm>
          <a:prstGeom prst="rect">
            <a:avLst/>
          </a:prstGeom>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945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Evidences</a:t>
            </a:r>
            <a:endParaRPr lang="en-US" dirty="0">
              <a:latin typeface="Constantia" pitchFamily="18" charset="0"/>
            </a:endParaRPr>
          </a:p>
        </p:txBody>
      </p:sp>
      <p:sp>
        <p:nvSpPr>
          <p:cNvPr id="3" name="Content Placeholder 2"/>
          <p:cNvSpPr>
            <a:spLocks noGrp="1"/>
          </p:cNvSpPr>
          <p:nvPr>
            <p:ph sz="quarter" idx="1"/>
          </p:nvPr>
        </p:nvSpPr>
        <p:spPr>
          <a:xfrm>
            <a:off x="301752" y="1295400"/>
            <a:ext cx="8503920" cy="5181600"/>
          </a:xfrm>
        </p:spPr>
        <p:txBody>
          <a:bodyPr>
            <a:normAutofit fontScale="92500"/>
          </a:bodyPr>
          <a:lstStyle/>
          <a:p>
            <a:pPr lvl="0">
              <a:buNone/>
            </a:pPr>
            <a:r>
              <a:rPr lang="en-US" dirty="0" smtClean="0">
                <a:latin typeface="Constantia" pitchFamily="18" charset="0"/>
              </a:rPr>
              <a:t>2) The prophet </a:t>
            </a:r>
            <a:r>
              <a:rPr lang="en-US" i="1" dirty="0" smtClean="0">
                <a:latin typeface="Constantia" pitchFamily="18" charset="0"/>
              </a:rPr>
              <a:t>Sal </a:t>
            </a:r>
            <a:r>
              <a:rPr lang="en-US" i="1" dirty="0" err="1" smtClean="0">
                <a:latin typeface="Constantia" pitchFamily="18" charset="0"/>
              </a:rPr>
              <a:t>Allahu</a:t>
            </a:r>
            <a:r>
              <a:rPr lang="en-US" i="1" dirty="0" smtClean="0">
                <a:latin typeface="Constantia" pitchFamily="18" charset="0"/>
              </a:rPr>
              <a:t> '</a:t>
            </a:r>
            <a:r>
              <a:rPr lang="en-US" i="1" dirty="0" err="1" smtClean="0">
                <a:latin typeface="Constantia" pitchFamily="18" charset="0"/>
              </a:rPr>
              <a:t>alayhi</a:t>
            </a:r>
            <a:r>
              <a:rPr lang="en-US" i="1" dirty="0" smtClean="0">
                <a:latin typeface="Constantia" pitchFamily="18" charset="0"/>
              </a:rPr>
              <a:t> </a:t>
            </a:r>
            <a:r>
              <a:rPr lang="en-US" i="1" dirty="0" err="1" smtClean="0">
                <a:latin typeface="Constantia" pitchFamily="18" charset="0"/>
              </a:rPr>
              <a:t>wa</a:t>
            </a:r>
            <a:r>
              <a:rPr lang="en-US" i="1" dirty="0" smtClean="0">
                <a:latin typeface="Constantia" pitchFamily="18" charset="0"/>
              </a:rPr>
              <a:t> </a:t>
            </a:r>
            <a:r>
              <a:rPr lang="en-US" i="1" dirty="0" err="1" smtClean="0">
                <a:latin typeface="Constantia" pitchFamily="18" charset="0"/>
              </a:rPr>
              <a:t>sallam</a:t>
            </a:r>
            <a:r>
              <a:rPr lang="en-US" i="1" dirty="0" smtClean="0">
                <a:latin typeface="Constantia" pitchFamily="18" charset="0"/>
              </a:rPr>
              <a:t> </a:t>
            </a:r>
            <a:r>
              <a:rPr lang="en-US" dirty="0" smtClean="0">
                <a:latin typeface="Constantia" pitchFamily="18" charset="0"/>
              </a:rPr>
              <a:t>said (reported from </a:t>
            </a:r>
            <a:r>
              <a:rPr lang="en-US" dirty="0" err="1" smtClean="0">
                <a:latin typeface="Constantia" pitchFamily="18" charset="0"/>
              </a:rPr>
              <a:t>Maymuna</a:t>
            </a:r>
            <a:r>
              <a:rPr lang="en-US" dirty="0" smtClean="0">
                <a:latin typeface="Constantia" pitchFamily="18" charset="0"/>
              </a:rPr>
              <a:t>) - She said oh Messenger of Allah, give us a fatwa regarding </a:t>
            </a:r>
            <a:r>
              <a:rPr lang="en-US" dirty="0" err="1" smtClean="0">
                <a:latin typeface="Constantia" pitchFamily="18" charset="0"/>
              </a:rPr>
              <a:t>Bayt</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Maqdis</a:t>
            </a:r>
            <a:r>
              <a:rPr lang="en-US" dirty="0" smtClean="0">
                <a:latin typeface="Constantia" pitchFamily="18" charset="0"/>
              </a:rPr>
              <a:t>.  The prophet </a:t>
            </a:r>
            <a:r>
              <a:rPr lang="en-US" i="1" dirty="0" smtClean="0">
                <a:latin typeface="Constantia" pitchFamily="18" charset="0"/>
              </a:rPr>
              <a:t>Sal </a:t>
            </a:r>
            <a:r>
              <a:rPr lang="en-US" i="1" dirty="0" err="1" smtClean="0">
                <a:latin typeface="Constantia" pitchFamily="18" charset="0"/>
              </a:rPr>
              <a:t>Allahu</a:t>
            </a:r>
            <a:r>
              <a:rPr lang="en-US" i="1" dirty="0" smtClean="0">
                <a:latin typeface="Constantia" pitchFamily="18" charset="0"/>
              </a:rPr>
              <a:t> '</a:t>
            </a:r>
            <a:r>
              <a:rPr lang="en-US" i="1" dirty="0" err="1" smtClean="0">
                <a:latin typeface="Constantia" pitchFamily="18" charset="0"/>
              </a:rPr>
              <a:t>alayhi</a:t>
            </a:r>
            <a:r>
              <a:rPr lang="en-US" i="1" dirty="0" smtClean="0">
                <a:latin typeface="Constantia" pitchFamily="18" charset="0"/>
              </a:rPr>
              <a:t> </a:t>
            </a:r>
            <a:r>
              <a:rPr lang="en-US" i="1" dirty="0" err="1" smtClean="0">
                <a:latin typeface="Constantia" pitchFamily="18" charset="0"/>
              </a:rPr>
              <a:t>wa</a:t>
            </a:r>
            <a:r>
              <a:rPr lang="en-US" i="1" dirty="0" smtClean="0">
                <a:latin typeface="Constantia" pitchFamily="18" charset="0"/>
              </a:rPr>
              <a:t> </a:t>
            </a:r>
            <a:r>
              <a:rPr lang="en-US" i="1" dirty="0" err="1" smtClean="0">
                <a:latin typeface="Constantia" pitchFamily="18" charset="0"/>
              </a:rPr>
              <a:t>sallam</a:t>
            </a:r>
            <a:r>
              <a:rPr lang="en-US" i="1" dirty="0" smtClean="0">
                <a:latin typeface="Constantia" pitchFamily="18" charset="0"/>
              </a:rPr>
              <a:t> </a:t>
            </a:r>
            <a:r>
              <a:rPr lang="en-US" dirty="0" smtClean="0">
                <a:latin typeface="Constantia" pitchFamily="18" charset="0"/>
              </a:rPr>
              <a:t>said, it is the land where the people will be gathered (</a:t>
            </a:r>
            <a:r>
              <a:rPr lang="en-US" i="1" dirty="0" err="1" smtClean="0">
                <a:latin typeface="Constantia" pitchFamily="18" charset="0"/>
              </a:rPr>
              <a:t>mahshar</a:t>
            </a:r>
            <a:r>
              <a:rPr lang="en-US" dirty="0" smtClean="0">
                <a:latin typeface="Constantia" pitchFamily="18" charset="0"/>
              </a:rPr>
              <a:t>) and the land of the Resurrection (</a:t>
            </a:r>
            <a:r>
              <a:rPr lang="en-US" i="1" dirty="0" err="1" smtClean="0">
                <a:latin typeface="Constantia" pitchFamily="18" charset="0"/>
              </a:rPr>
              <a:t>Manshar</a:t>
            </a:r>
            <a:r>
              <a:rPr lang="en-US" dirty="0" smtClean="0">
                <a:latin typeface="Constantia" pitchFamily="18" charset="0"/>
              </a:rPr>
              <a:t>).  </a:t>
            </a:r>
            <a:r>
              <a:rPr lang="en-US" dirty="0" smtClean="0">
                <a:solidFill>
                  <a:srgbClr val="C00000"/>
                </a:solidFill>
                <a:latin typeface="Constantia" pitchFamily="18" charset="0"/>
              </a:rPr>
              <a:t>Come to it, and pray there, for a prayer there is like a 1000 prayers anywhere else </a:t>
            </a:r>
            <a:r>
              <a:rPr lang="en-US" dirty="0" smtClean="0">
                <a:latin typeface="Constantia" pitchFamily="18" charset="0"/>
              </a:rPr>
              <a:t>(outside </a:t>
            </a:r>
            <a:r>
              <a:rPr lang="en-US" dirty="0" err="1" smtClean="0">
                <a:latin typeface="Constantia" pitchFamily="18" charset="0"/>
              </a:rPr>
              <a:t>Masjid</a:t>
            </a:r>
            <a:r>
              <a:rPr lang="en-US" dirty="0" smtClean="0">
                <a:latin typeface="Constantia" pitchFamily="18" charset="0"/>
              </a:rPr>
              <a:t> al </a:t>
            </a:r>
            <a:r>
              <a:rPr lang="en-US" dirty="0" err="1" smtClean="0">
                <a:latin typeface="Constantia" pitchFamily="18" charset="0"/>
              </a:rPr>
              <a:t>Haram</a:t>
            </a:r>
            <a:r>
              <a:rPr lang="en-US" dirty="0" smtClean="0">
                <a:latin typeface="Constantia" pitchFamily="18" charset="0"/>
              </a:rPr>
              <a:t> and </a:t>
            </a:r>
            <a:r>
              <a:rPr lang="en-US" dirty="0" err="1" smtClean="0">
                <a:latin typeface="Constantia" pitchFamily="18" charset="0"/>
              </a:rPr>
              <a:t>Masjid</a:t>
            </a:r>
            <a:r>
              <a:rPr lang="en-US" dirty="0" smtClean="0">
                <a:latin typeface="Constantia" pitchFamily="18" charset="0"/>
              </a:rPr>
              <a:t> un </a:t>
            </a:r>
            <a:r>
              <a:rPr lang="en-US" dirty="0" err="1" smtClean="0">
                <a:latin typeface="Constantia" pitchFamily="18" charset="0"/>
              </a:rPr>
              <a:t>Nabawi</a:t>
            </a:r>
            <a:r>
              <a:rPr lang="en-US" dirty="0" smtClean="0">
                <a:latin typeface="Constantia" pitchFamily="18" charset="0"/>
              </a:rPr>
              <a:t>).  </a:t>
            </a:r>
            <a:r>
              <a:rPr lang="en-US" dirty="0" err="1" smtClean="0">
                <a:latin typeface="Constantia" pitchFamily="18" charset="0"/>
              </a:rPr>
              <a:t>Maymuna</a:t>
            </a:r>
            <a:r>
              <a:rPr lang="en-US" dirty="0" smtClean="0">
                <a:latin typeface="Constantia" pitchFamily="18" charset="0"/>
              </a:rPr>
              <a:t> said, what should I do if I cannot reach </a:t>
            </a:r>
            <a:r>
              <a:rPr lang="en-US" dirty="0" err="1" smtClean="0">
                <a:latin typeface="Constantia" pitchFamily="18" charset="0"/>
              </a:rPr>
              <a:t>Masjid</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Aqsa</a:t>
            </a:r>
            <a:r>
              <a:rPr lang="en-US" dirty="0" smtClean="0">
                <a:latin typeface="Constantia" pitchFamily="18" charset="0"/>
              </a:rPr>
              <a:t>? He said offer some oil by which you might light the </a:t>
            </a:r>
            <a:r>
              <a:rPr lang="en-US" dirty="0" err="1" smtClean="0">
                <a:latin typeface="Constantia" pitchFamily="18" charset="0"/>
              </a:rPr>
              <a:t>masjid</a:t>
            </a:r>
            <a:r>
              <a:rPr lang="en-US" dirty="0" smtClean="0">
                <a:latin typeface="Constantia" pitchFamily="18" charset="0"/>
              </a:rPr>
              <a:t>.  (they would burn torches in order to light the </a:t>
            </a:r>
            <a:r>
              <a:rPr lang="en-US" dirty="0" err="1" smtClean="0">
                <a:latin typeface="Constantia" pitchFamily="18" charset="0"/>
              </a:rPr>
              <a:t>masjid</a:t>
            </a:r>
            <a:r>
              <a:rPr lang="en-US" dirty="0" smtClean="0">
                <a:latin typeface="Constantia" pitchFamily="18" charset="0"/>
              </a:rPr>
              <a:t>).  The prophet </a:t>
            </a:r>
            <a:r>
              <a:rPr lang="en-US" i="1" dirty="0" smtClean="0">
                <a:latin typeface="Constantia" pitchFamily="18" charset="0"/>
              </a:rPr>
              <a:t>Sal </a:t>
            </a:r>
            <a:r>
              <a:rPr lang="en-US" i="1" dirty="0" err="1" smtClean="0">
                <a:latin typeface="Constantia" pitchFamily="18" charset="0"/>
              </a:rPr>
              <a:t>Allahu</a:t>
            </a:r>
            <a:r>
              <a:rPr lang="en-US" i="1" dirty="0" smtClean="0">
                <a:latin typeface="Constantia" pitchFamily="18" charset="0"/>
              </a:rPr>
              <a:t> '</a:t>
            </a:r>
            <a:r>
              <a:rPr lang="en-US" i="1" dirty="0" err="1" smtClean="0">
                <a:latin typeface="Constantia" pitchFamily="18" charset="0"/>
              </a:rPr>
              <a:t>alayhi</a:t>
            </a:r>
            <a:r>
              <a:rPr lang="en-US" i="1" dirty="0" smtClean="0">
                <a:latin typeface="Constantia" pitchFamily="18" charset="0"/>
              </a:rPr>
              <a:t> </a:t>
            </a:r>
            <a:r>
              <a:rPr lang="en-US" i="1" dirty="0" err="1" smtClean="0">
                <a:latin typeface="Constantia" pitchFamily="18" charset="0"/>
              </a:rPr>
              <a:t>wa</a:t>
            </a:r>
            <a:r>
              <a:rPr lang="en-US" i="1" dirty="0" smtClean="0">
                <a:latin typeface="Constantia" pitchFamily="18" charset="0"/>
              </a:rPr>
              <a:t> </a:t>
            </a:r>
            <a:r>
              <a:rPr lang="en-US" i="1" dirty="0" err="1" smtClean="0">
                <a:latin typeface="Constantia" pitchFamily="18" charset="0"/>
              </a:rPr>
              <a:t>sallam</a:t>
            </a:r>
            <a:r>
              <a:rPr lang="en-US" i="1" dirty="0" smtClean="0">
                <a:latin typeface="Constantia" pitchFamily="18" charset="0"/>
              </a:rPr>
              <a:t> </a:t>
            </a:r>
            <a:r>
              <a:rPr lang="en-US" dirty="0" smtClean="0">
                <a:latin typeface="Constantia" pitchFamily="18" charset="0"/>
              </a:rPr>
              <a:t>said, whoever does such it is like the person has gone there and prayed.  </a:t>
            </a: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Evidences</a:t>
            </a:r>
            <a:endParaRPr lang="en-US" dirty="0">
              <a:latin typeface="Constantia" pitchFamily="18" charset="0"/>
            </a:endParaRPr>
          </a:p>
        </p:txBody>
      </p:sp>
      <p:sp>
        <p:nvSpPr>
          <p:cNvPr id="3" name="Content Placeholder 2"/>
          <p:cNvSpPr>
            <a:spLocks noGrp="1"/>
          </p:cNvSpPr>
          <p:nvPr>
            <p:ph sz="quarter" idx="1"/>
          </p:nvPr>
        </p:nvSpPr>
        <p:spPr/>
        <p:txBody>
          <a:bodyPr/>
          <a:lstStyle/>
          <a:p>
            <a:pPr>
              <a:buNone/>
            </a:pPr>
            <a:endParaRPr lang="en-US" dirty="0" smtClean="0">
              <a:latin typeface="Constantia" pitchFamily="18" charset="0"/>
            </a:endParaRPr>
          </a:p>
          <a:p>
            <a:pPr>
              <a:buNone/>
            </a:pPr>
            <a:endParaRPr lang="en-US" dirty="0" smtClean="0">
              <a:latin typeface="Constantia" pitchFamily="18" charset="0"/>
            </a:endParaRPr>
          </a:p>
          <a:p>
            <a:pPr>
              <a:buNone/>
            </a:pPr>
            <a:r>
              <a:rPr lang="en-US" dirty="0" smtClean="0">
                <a:latin typeface="Constantia" pitchFamily="18" charset="0"/>
              </a:rPr>
              <a:t>3) The prophet </a:t>
            </a:r>
            <a:r>
              <a:rPr lang="en-US" i="1" dirty="0" smtClean="0">
                <a:latin typeface="Constantia" pitchFamily="18" charset="0"/>
              </a:rPr>
              <a:t>Sal </a:t>
            </a:r>
            <a:r>
              <a:rPr lang="en-US" i="1" dirty="0" err="1" smtClean="0">
                <a:latin typeface="Constantia" pitchFamily="18" charset="0"/>
              </a:rPr>
              <a:t>Allahu</a:t>
            </a:r>
            <a:r>
              <a:rPr lang="en-US" i="1" dirty="0" smtClean="0">
                <a:latin typeface="Constantia" pitchFamily="18" charset="0"/>
              </a:rPr>
              <a:t> '</a:t>
            </a:r>
            <a:r>
              <a:rPr lang="en-US" i="1" dirty="0" err="1" smtClean="0">
                <a:latin typeface="Constantia" pitchFamily="18" charset="0"/>
              </a:rPr>
              <a:t>alayhi</a:t>
            </a:r>
            <a:r>
              <a:rPr lang="en-US" i="1" dirty="0" smtClean="0">
                <a:latin typeface="Constantia" pitchFamily="18" charset="0"/>
              </a:rPr>
              <a:t> </a:t>
            </a:r>
            <a:r>
              <a:rPr lang="en-US" i="1" dirty="0" err="1" smtClean="0">
                <a:latin typeface="Constantia" pitchFamily="18" charset="0"/>
              </a:rPr>
              <a:t>wa</a:t>
            </a:r>
            <a:r>
              <a:rPr lang="en-US" i="1" dirty="0" smtClean="0">
                <a:latin typeface="Constantia" pitchFamily="18" charset="0"/>
              </a:rPr>
              <a:t> </a:t>
            </a:r>
            <a:r>
              <a:rPr lang="en-US" i="1" dirty="0" err="1" smtClean="0">
                <a:latin typeface="Constantia" pitchFamily="18" charset="0"/>
              </a:rPr>
              <a:t>sallam</a:t>
            </a:r>
            <a:r>
              <a:rPr lang="en-US" i="1" dirty="0" smtClean="0">
                <a:latin typeface="Constantia" pitchFamily="18" charset="0"/>
              </a:rPr>
              <a:t> </a:t>
            </a:r>
            <a:r>
              <a:rPr lang="en-US" dirty="0" smtClean="0">
                <a:latin typeface="Constantia" pitchFamily="18" charset="0"/>
              </a:rPr>
              <a:t>was asked by Abu </a:t>
            </a:r>
            <a:r>
              <a:rPr lang="en-US" dirty="0" err="1" smtClean="0">
                <a:latin typeface="Constantia" pitchFamily="18" charset="0"/>
              </a:rPr>
              <a:t>Dharr</a:t>
            </a:r>
            <a:r>
              <a:rPr lang="en-US" dirty="0" smtClean="0">
                <a:latin typeface="Constantia" pitchFamily="18" charset="0"/>
              </a:rPr>
              <a:t>, what was the first </a:t>
            </a:r>
            <a:r>
              <a:rPr lang="en-US" dirty="0" err="1" smtClean="0">
                <a:latin typeface="Constantia" pitchFamily="18" charset="0"/>
              </a:rPr>
              <a:t>masjid</a:t>
            </a:r>
            <a:r>
              <a:rPr lang="en-US" dirty="0" smtClean="0">
                <a:latin typeface="Constantia" pitchFamily="18" charset="0"/>
              </a:rPr>
              <a:t> to be built?  The prophet replied, </a:t>
            </a:r>
            <a:r>
              <a:rPr lang="en-US" dirty="0" err="1" smtClean="0">
                <a:latin typeface="Constantia" pitchFamily="18" charset="0"/>
              </a:rPr>
              <a:t>Masjid</a:t>
            </a:r>
            <a:r>
              <a:rPr lang="en-US" dirty="0" smtClean="0">
                <a:latin typeface="Constantia" pitchFamily="18" charset="0"/>
              </a:rPr>
              <a:t> al </a:t>
            </a:r>
            <a:r>
              <a:rPr lang="en-US" dirty="0" err="1" smtClean="0">
                <a:latin typeface="Constantia" pitchFamily="18" charset="0"/>
              </a:rPr>
              <a:t>Haram</a:t>
            </a:r>
            <a:r>
              <a:rPr lang="en-US" dirty="0" smtClean="0">
                <a:latin typeface="Constantia" pitchFamily="18" charset="0"/>
              </a:rPr>
              <a:t>.  Then which </a:t>
            </a:r>
            <a:r>
              <a:rPr lang="en-US" dirty="0" err="1" smtClean="0">
                <a:latin typeface="Constantia" pitchFamily="18" charset="0"/>
              </a:rPr>
              <a:t>masjid</a:t>
            </a:r>
            <a:r>
              <a:rPr lang="en-US" dirty="0" smtClean="0">
                <a:latin typeface="Constantia" pitchFamily="18" charset="0"/>
              </a:rPr>
              <a:t>?  </a:t>
            </a:r>
            <a:r>
              <a:rPr lang="en-US" dirty="0" err="1" smtClean="0">
                <a:latin typeface="Constantia" pitchFamily="18" charset="0"/>
              </a:rPr>
              <a:t>Masjid</a:t>
            </a:r>
            <a:r>
              <a:rPr lang="en-US" dirty="0" smtClean="0">
                <a:latin typeface="Constantia" pitchFamily="18" charset="0"/>
              </a:rPr>
              <a:t> Al </a:t>
            </a:r>
            <a:r>
              <a:rPr lang="en-US" dirty="0" err="1" smtClean="0">
                <a:latin typeface="Constantia" pitchFamily="18" charset="0"/>
              </a:rPr>
              <a:t>aqsa</a:t>
            </a:r>
            <a:r>
              <a:rPr lang="en-US" dirty="0" smtClean="0">
                <a:latin typeface="Constantia" pitchFamily="18" charset="0"/>
              </a:rPr>
              <a:t> and there were 40 years between the two.</a:t>
            </a: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Evidences</a:t>
            </a:r>
            <a:endParaRPr lang="en-US" dirty="0">
              <a:latin typeface="Constantia" pitchFamily="18" charset="0"/>
            </a:endParaRPr>
          </a:p>
        </p:txBody>
      </p:sp>
      <p:sp>
        <p:nvSpPr>
          <p:cNvPr id="3" name="Content Placeholder 2"/>
          <p:cNvSpPr>
            <a:spLocks noGrp="1"/>
          </p:cNvSpPr>
          <p:nvPr>
            <p:ph sz="quarter" idx="1"/>
          </p:nvPr>
        </p:nvSpPr>
        <p:spPr/>
        <p:txBody>
          <a:bodyPr/>
          <a:lstStyle/>
          <a:p>
            <a:pPr lvl="0">
              <a:buNone/>
            </a:pPr>
            <a:r>
              <a:rPr lang="en-US" sz="3200" dirty="0" smtClean="0">
                <a:latin typeface="Constantia" pitchFamily="18" charset="0"/>
              </a:rPr>
              <a:t>4) The prophet </a:t>
            </a:r>
            <a:r>
              <a:rPr lang="en-US" sz="3200" i="1" dirty="0" smtClean="0">
                <a:latin typeface="Constantia" pitchFamily="18" charset="0"/>
              </a:rPr>
              <a:t>Sal </a:t>
            </a:r>
            <a:r>
              <a:rPr lang="en-US" sz="3200" i="1" dirty="0" err="1" smtClean="0">
                <a:latin typeface="Constantia" pitchFamily="18" charset="0"/>
              </a:rPr>
              <a:t>Allahu</a:t>
            </a:r>
            <a:r>
              <a:rPr lang="en-US" sz="3200" i="1" dirty="0" smtClean="0">
                <a:latin typeface="Constantia" pitchFamily="18" charset="0"/>
              </a:rPr>
              <a:t> '</a:t>
            </a:r>
            <a:r>
              <a:rPr lang="en-US" sz="3200" i="1" dirty="0" err="1" smtClean="0">
                <a:latin typeface="Constantia" pitchFamily="18" charset="0"/>
              </a:rPr>
              <a:t>alayhi</a:t>
            </a:r>
            <a:r>
              <a:rPr lang="en-US" sz="3200" i="1" dirty="0" smtClean="0">
                <a:latin typeface="Constantia" pitchFamily="18" charset="0"/>
              </a:rPr>
              <a:t> </a:t>
            </a:r>
            <a:r>
              <a:rPr lang="en-US" sz="3200" i="1" dirty="0" err="1" smtClean="0">
                <a:latin typeface="Constantia" pitchFamily="18" charset="0"/>
              </a:rPr>
              <a:t>wa</a:t>
            </a:r>
            <a:r>
              <a:rPr lang="en-US" sz="3200" i="1" dirty="0" smtClean="0">
                <a:latin typeface="Constantia" pitchFamily="18" charset="0"/>
              </a:rPr>
              <a:t> </a:t>
            </a:r>
            <a:r>
              <a:rPr lang="en-US" sz="3200" i="1" dirty="0" err="1" smtClean="0">
                <a:latin typeface="Constantia" pitchFamily="18" charset="0"/>
              </a:rPr>
              <a:t>sallam</a:t>
            </a:r>
            <a:r>
              <a:rPr lang="en-US" sz="3200" i="1" dirty="0" smtClean="0">
                <a:latin typeface="Constantia" pitchFamily="18" charset="0"/>
              </a:rPr>
              <a:t> </a:t>
            </a:r>
            <a:r>
              <a:rPr lang="en-US" sz="3200" dirty="0" smtClean="0">
                <a:latin typeface="Constantia" pitchFamily="18" charset="0"/>
              </a:rPr>
              <a:t>said: The </a:t>
            </a:r>
            <a:r>
              <a:rPr lang="en-US" sz="3200" dirty="0" err="1" smtClean="0">
                <a:latin typeface="Constantia" pitchFamily="18" charset="0"/>
              </a:rPr>
              <a:t>Buraq</a:t>
            </a:r>
            <a:r>
              <a:rPr lang="en-US" sz="3200" dirty="0" smtClean="0">
                <a:latin typeface="Constantia" pitchFamily="18" charset="0"/>
              </a:rPr>
              <a:t> (the beast) was brought to me and I rode it to </a:t>
            </a:r>
            <a:r>
              <a:rPr lang="en-US" sz="3200" dirty="0" err="1" smtClean="0">
                <a:latin typeface="Constantia" pitchFamily="18" charset="0"/>
              </a:rPr>
              <a:t>Bayt</a:t>
            </a:r>
            <a:r>
              <a:rPr lang="en-US" sz="3200" dirty="0" smtClean="0">
                <a:latin typeface="Constantia" pitchFamily="18" charset="0"/>
              </a:rPr>
              <a:t> </a:t>
            </a:r>
            <a:r>
              <a:rPr lang="en-US" sz="3200" dirty="0" err="1" smtClean="0">
                <a:latin typeface="Constantia" pitchFamily="18" charset="0"/>
              </a:rPr>
              <a:t>ul</a:t>
            </a:r>
            <a:r>
              <a:rPr lang="en-US" sz="3200" dirty="0" smtClean="0">
                <a:latin typeface="Constantia" pitchFamily="18" charset="0"/>
              </a:rPr>
              <a:t> </a:t>
            </a:r>
            <a:r>
              <a:rPr lang="en-US" sz="3200" dirty="0" err="1" smtClean="0">
                <a:latin typeface="Constantia" pitchFamily="18" charset="0"/>
              </a:rPr>
              <a:t>maqdis</a:t>
            </a:r>
            <a:r>
              <a:rPr lang="en-US" sz="3200" dirty="0" smtClean="0">
                <a:latin typeface="Constantia" pitchFamily="18" charset="0"/>
              </a:rPr>
              <a:t>.  </a:t>
            </a:r>
          </a:p>
          <a:p>
            <a:pPr lvl="0">
              <a:buNone/>
            </a:pPr>
            <a:r>
              <a:rPr lang="en-US" sz="3200" dirty="0" smtClean="0">
                <a:latin typeface="Constantia" pitchFamily="18" charset="0"/>
              </a:rPr>
              <a:t>	He tied the </a:t>
            </a:r>
            <a:r>
              <a:rPr lang="en-US" sz="3200" dirty="0" err="1" smtClean="0">
                <a:latin typeface="Constantia" pitchFamily="18" charset="0"/>
              </a:rPr>
              <a:t>Buraq</a:t>
            </a:r>
            <a:r>
              <a:rPr lang="en-US" sz="3200" dirty="0" smtClean="0">
                <a:latin typeface="Constantia" pitchFamily="18" charset="0"/>
              </a:rPr>
              <a:t> to a ring which the prophets would tie their animals to.  He entered the </a:t>
            </a:r>
            <a:r>
              <a:rPr lang="en-US" sz="3200" dirty="0" err="1" smtClean="0">
                <a:latin typeface="Constantia" pitchFamily="18" charset="0"/>
              </a:rPr>
              <a:t>masjid</a:t>
            </a:r>
            <a:r>
              <a:rPr lang="en-US" sz="3200" dirty="0" smtClean="0">
                <a:latin typeface="Constantia" pitchFamily="18" charset="0"/>
              </a:rPr>
              <a:t> and prayed two </a:t>
            </a:r>
            <a:r>
              <a:rPr lang="en-US" sz="3200" i="1" dirty="0" err="1" smtClean="0">
                <a:latin typeface="Constantia" pitchFamily="18" charset="0"/>
              </a:rPr>
              <a:t>raka’aat</a:t>
            </a:r>
            <a:r>
              <a:rPr lang="en-US" sz="3200" dirty="0" smtClean="0">
                <a:latin typeface="Constantia" pitchFamily="18" charset="0"/>
              </a:rPr>
              <a:t> and then was raised to the heavens.  He was leading all the prophets.  </a:t>
            </a: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evidences</a:t>
            </a:r>
            <a:endParaRPr lang="en-US" dirty="0">
              <a:latin typeface="Constantia" pitchFamily="18" charset="0"/>
            </a:endParaRPr>
          </a:p>
        </p:txBody>
      </p:sp>
      <p:sp>
        <p:nvSpPr>
          <p:cNvPr id="3" name="Content Placeholder 2"/>
          <p:cNvSpPr>
            <a:spLocks noGrp="1"/>
          </p:cNvSpPr>
          <p:nvPr>
            <p:ph sz="quarter" idx="1"/>
          </p:nvPr>
        </p:nvSpPr>
        <p:spPr>
          <a:xfrm>
            <a:off x="301752" y="1371600"/>
            <a:ext cx="8503920" cy="5029200"/>
          </a:xfrm>
        </p:spPr>
        <p:txBody>
          <a:bodyPr>
            <a:normAutofit fontScale="55000" lnSpcReduction="20000"/>
          </a:bodyPr>
          <a:lstStyle/>
          <a:p>
            <a:pPr>
              <a:buNone/>
            </a:pPr>
            <a:endParaRPr lang="en-US" sz="5800" dirty="0" smtClean="0">
              <a:latin typeface="Constantia" pitchFamily="18" charset="0"/>
            </a:endParaRPr>
          </a:p>
          <a:p>
            <a:pPr>
              <a:buNone/>
            </a:pPr>
            <a:r>
              <a:rPr lang="en-US" sz="5800" dirty="0" smtClean="0">
                <a:latin typeface="Constantia" pitchFamily="18" charset="0"/>
              </a:rPr>
              <a:t>5) A companion (</a:t>
            </a:r>
            <a:r>
              <a:rPr lang="en-US" sz="5800" dirty="0" err="1" smtClean="0">
                <a:latin typeface="Constantia" pitchFamily="18" charset="0"/>
              </a:rPr>
              <a:t>Dhul</a:t>
            </a:r>
            <a:r>
              <a:rPr lang="en-US" sz="5800" dirty="0" smtClean="0">
                <a:latin typeface="Constantia" pitchFamily="18" charset="0"/>
              </a:rPr>
              <a:t> </a:t>
            </a:r>
            <a:r>
              <a:rPr lang="en-US" sz="5800" dirty="0" err="1" smtClean="0">
                <a:latin typeface="Constantia" pitchFamily="18" charset="0"/>
              </a:rPr>
              <a:t>Asaabi’a</a:t>
            </a:r>
            <a:r>
              <a:rPr lang="en-US" sz="5800" dirty="0" smtClean="0">
                <a:latin typeface="Constantia" pitchFamily="18" charset="0"/>
              </a:rPr>
              <a:t>) asked: What should we do if we are to live after you? (They knew that living after the prophet was a disaster). The prophet </a:t>
            </a:r>
            <a:r>
              <a:rPr lang="en-US" sz="5800" i="1" dirty="0" smtClean="0">
                <a:latin typeface="Constantia" pitchFamily="18" charset="0"/>
              </a:rPr>
              <a:t>Sal </a:t>
            </a:r>
            <a:r>
              <a:rPr lang="en-US" sz="5800" i="1" dirty="0" err="1" smtClean="0">
                <a:latin typeface="Constantia" pitchFamily="18" charset="0"/>
              </a:rPr>
              <a:t>Allahu</a:t>
            </a:r>
            <a:r>
              <a:rPr lang="en-US" sz="5800" i="1" dirty="0" smtClean="0">
                <a:latin typeface="Constantia" pitchFamily="18" charset="0"/>
              </a:rPr>
              <a:t> '</a:t>
            </a:r>
            <a:r>
              <a:rPr lang="en-US" sz="5800" i="1" dirty="0" err="1" smtClean="0">
                <a:latin typeface="Constantia" pitchFamily="18" charset="0"/>
              </a:rPr>
              <a:t>alayhi</a:t>
            </a:r>
            <a:r>
              <a:rPr lang="en-US" sz="5800" i="1" dirty="0" smtClean="0">
                <a:latin typeface="Constantia" pitchFamily="18" charset="0"/>
              </a:rPr>
              <a:t> </a:t>
            </a:r>
            <a:r>
              <a:rPr lang="en-US" sz="5800" i="1" dirty="0" err="1" smtClean="0">
                <a:latin typeface="Constantia" pitchFamily="18" charset="0"/>
              </a:rPr>
              <a:t>wa</a:t>
            </a:r>
            <a:r>
              <a:rPr lang="en-US" sz="5800" i="1" dirty="0" smtClean="0">
                <a:latin typeface="Constantia" pitchFamily="18" charset="0"/>
              </a:rPr>
              <a:t> </a:t>
            </a:r>
            <a:r>
              <a:rPr lang="en-US" sz="5800" i="1" dirty="0" err="1" smtClean="0">
                <a:latin typeface="Constantia" pitchFamily="18" charset="0"/>
              </a:rPr>
              <a:t>sallam</a:t>
            </a:r>
            <a:r>
              <a:rPr lang="en-US" sz="5800" dirty="0" smtClean="0">
                <a:latin typeface="Constantia" pitchFamily="18" charset="0"/>
              </a:rPr>
              <a:t> said, it is upon you to go to </a:t>
            </a:r>
            <a:r>
              <a:rPr lang="en-US" sz="5800" dirty="0" err="1" smtClean="0">
                <a:latin typeface="Constantia" pitchFamily="18" charset="0"/>
              </a:rPr>
              <a:t>Masjid</a:t>
            </a:r>
            <a:r>
              <a:rPr lang="en-US" sz="5800" dirty="0" smtClean="0">
                <a:latin typeface="Constantia" pitchFamily="18" charset="0"/>
              </a:rPr>
              <a:t> </a:t>
            </a:r>
            <a:r>
              <a:rPr lang="en-US" sz="5800" dirty="0" err="1" smtClean="0">
                <a:latin typeface="Constantia" pitchFamily="18" charset="0"/>
              </a:rPr>
              <a:t>ul</a:t>
            </a:r>
            <a:r>
              <a:rPr lang="en-US" sz="5800" dirty="0" smtClean="0">
                <a:latin typeface="Constantia" pitchFamily="18" charset="0"/>
              </a:rPr>
              <a:t> </a:t>
            </a:r>
            <a:r>
              <a:rPr lang="en-US" sz="5800" dirty="0" err="1" smtClean="0">
                <a:latin typeface="Constantia" pitchFamily="18" charset="0"/>
              </a:rPr>
              <a:t>Aqsa</a:t>
            </a:r>
            <a:r>
              <a:rPr lang="en-US" sz="5800" dirty="0" smtClean="0">
                <a:latin typeface="Constantia" pitchFamily="18" charset="0"/>
              </a:rPr>
              <a:t> for perhaps you might have children who will then go there morning and evening worshipping Allah there.</a:t>
            </a:r>
          </a:p>
          <a:p>
            <a:pPr>
              <a:buNone/>
            </a:pPr>
            <a:r>
              <a:rPr lang="en-US" sz="5000" dirty="0" smtClean="0">
                <a:latin typeface="Constantia" pitchFamily="18" charset="0"/>
              </a:rPr>
              <a:t> </a:t>
            </a:r>
          </a:p>
          <a:p>
            <a:pPr lvl="0">
              <a:buNone/>
            </a:pPr>
            <a:endParaRPr lang="en-US" dirty="0" smtClean="0">
              <a:latin typeface="Constantia" pitchFamily="18" charset="0"/>
            </a:endParaRPr>
          </a:p>
          <a:p>
            <a:pPr>
              <a:buNone/>
            </a:pPr>
            <a:r>
              <a:rPr lang="en-US" dirty="0" smtClean="0">
                <a:latin typeface="Constantia" pitchFamily="18" charset="0"/>
              </a:rPr>
              <a:t> </a:t>
            </a:r>
          </a:p>
          <a:p>
            <a:pPr>
              <a:buNone/>
            </a:pPr>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Evidences</a:t>
            </a:r>
            <a:endParaRPr lang="en-US" dirty="0"/>
          </a:p>
        </p:txBody>
      </p:sp>
      <p:sp>
        <p:nvSpPr>
          <p:cNvPr id="3" name="Content Placeholder 2"/>
          <p:cNvSpPr>
            <a:spLocks noGrp="1"/>
          </p:cNvSpPr>
          <p:nvPr>
            <p:ph sz="quarter" idx="1"/>
          </p:nvPr>
        </p:nvSpPr>
        <p:spPr/>
        <p:txBody>
          <a:bodyPr>
            <a:normAutofit fontScale="92500"/>
          </a:bodyPr>
          <a:lstStyle/>
          <a:p>
            <a:pPr lvl="0">
              <a:buNone/>
            </a:pPr>
            <a:r>
              <a:rPr lang="en-US" sz="2800" dirty="0" smtClean="0">
                <a:latin typeface="Constantia" pitchFamily="18" charset="0"/>
              </a:rPr>
              <a:t>6) The prophet Sal </a:t>
            </a:r>
            <a:r>
              <a:rPr lang="en-US" sz="2800" dirty="0" err="1" smtClean="0">
                <a:latin typeface="Constantia" pitchFamily="18" charset="0"/>
              </a:rPr>
              <a:t>Allahu</a:t>
            </a:r>
            <a:r>
              <a:rPr lang="en-US" sz="2800" dirty="0" smtClean="0">
                <a:latin typeface="Constantia" pitchFamily="18" charset="0"/>
              </a:rPr>
              <a:t> '</a:t>
            </a:r>
            <a:r>
              <a:rPr lang="en-US" sz="2800" dirty="0" err="1" smtClean="0">
                <a:latin typeface="Constantia" pitchFamily="18" charset="0"/>
              </a:rPr>
              <a:t>alayhi</a:t>
            </a:r>
            <a:r>
              <a:rPr lang="en-US" sz="2800" dirty="0" smtClean="0">
                <a:latin typeface="Constantia" pitchFamily="18" charset="0"/>
              </a:rPr>
              <a:t> </a:t>
            </a:r>
            <a:r>
              <a:rPr lang="en-US" sz="2800" dirty="0" err="1" smtClean="0">
                <a:latin typeface="Constantia" pitchFamily="18" charset="0"/>
              </a:rPr>
              <a:t>wa</a:t>
            </a:r>
            <a:r>
              <a:rPr lang="en-US" sz="2800" dirty="0" smtClean="0">
                <a:latin typeface="Constantia" pitchFamily="18" charset="0"/>
              </a:rPr>
              <a:t> </a:t>
            </a:r>
            <a:r>
              <a:rPr lang="en-US" sz="2800" dirty="0" err="1" smtClean="0">
                <a:latin typeface="Constantia" pitchFamily="18" charset="0"/>
              </a:rPr>
              <a:t>sallam</a:t>
            </a:r>
            <a:r>
              <a:rPr lang="en-US" sz="2800" dirty="0" smtClean="0">
                <a:latin typeface="Constantia" pitchFamily="18" charset="0"/>
              </a:rPr>
              <a:t> asked Abu </a:t>
            </a:r>
            <a:r>
              <a:rPr lang="en-US" sz="2800" dirty="0" err="1" smtClean="0">
                <a:latin typeface="Constantia" pitchFamily="18" charset="0"/>
              </a:rPr>
              <a:t>Dharr</a:t>
            </a:r>
            <a:r>
              <a:rPr lang="en-US" sz="2800" dirty="0" smtClean="0">
                <a:latin typeface="Constantia" pitchFamily="18" charset="0"/>
              </a:rPr>
              <a:t>:  What should you do if you are forced to leave Medina?  Abu </a:t>
            </a:r>
            <a:r>
              <a:rPr lang="en-US" sz="2800" dirty="0" err="1" smtClean="0">
                <a:latin typeface="Constantia" pitchFamily="18" charset="0"/>
              </a:rPr>
              <a:t>Dharr</a:t>
            </a:r>
            <a:r>
              <a:rPr lang="en-US" sz="2800" dirty="0" smtClean="0">
                <a:latin typeface="Constantia" pitchFamily="18" charset="0"/>
              </a:rPr>
              <a:t> said, I will go to </a:t>
            </a:r>
            <a:r>
              <a:rPr lang="en-US" sz="2800" dirty="0" err="1" smtClean="0">
                <a:latin typeface="Constantia" pitchFamily="18" charset="0"/>
              </a:rPr>
              <a:t>Makkah</a:t>
            </a:r>
            <a:r>
              <a:rPr lang="en-US" sz="2800" dirty="0" smtClean="0">
                <a:latin typeface="Constantia" pitchFamily="18" charset="0"/>
              </a:rPr>
              <a:t> and I will be like the pigeons there (I will always stick around </a:t>
            </a:r>
            <a:r>
              <a:rPr lang="en-US" sz="2800" dirty="0" err="1" smtClean="0">
                <a:latin typeface="Constantia" pitchFamily="18" charset="0"/>
              </a:rPr>
              <a:t>Masjid</a:t>
            </a:r>
            <a:r>
              <a:rPr lang="en-US" sz="2800" dirty="0" smtClean="0">
                <a:latin typeface="Constantia" pitchFamily="18" charset="0"/>
              </a:rPr>
              <a:t> Al </a:t>
            </a:r>
            <a:r>
              <a:rPr lang="en-US" sz="2800" dirty="0" err="1" smtClean="0">
                <a:latin typeface="Constantia" pitchFamily="18" charset="0"/>
              </a:rPr>
              <a:t>Haram</a:t>
            </a:r>
            <a:r>
              <a:rPr lang="en-US" sz="2800" dirty="0" smtClean="0">
                <a:latin typeface="Constantia" pitchFamily="18" charset="0"/>
              </a:rPr>
              <a:t>).  The prophet </a:t>
            </a:r>
            <a:r>
              <a:rPr lang="en-US" sz="2800" i="1" dirty="0" smtClean="0">
                <a:latin typeface="Constantia" pitchFamily="18" charset="0"/>
              </a:rPr>
              <a:t>Sal </a:t>
            </a:r>
            <a:r>
              <a:rPr lang="en-US" sz="2800" i="1" dirty="0" err="1" smtClean="0">
                <a:latin typeface="Constantia" pitchFamily="18" charset="0"/>
              </a:rPr>
              <a:t>Allahu</a:t>
            </a:r>
            <a:r>
              <a:rPr lang="en-US" sz="2800" i="1" dirty="0" smtClean="0">
                <a:latin typeface="Constantia" pitchFamily="18" charset="0"/>
              </a:rPr>
              <a:t> '</a:t>
            </a:r>
            <a:r>
              <a:rPr lang="en-US" sz="2800" i="1" dirty="0" err="1" smtClean="0">
                <a:latin typeface="Constantia" pitchFamily="18" charset="0"/>
              </a:rPr>
              <a:t>alayhi</a:t>
            </a:r>
            <a:r>
              <a:rPr lang="en-US" sz="2800" i="1" dirty="0" smtClean="0">
                <a:latin typeface="Constantia" pitchFamily="18" charset="0"/>
              </a:rPr>
              <a:t> </a:t>
            </a:r>
            <a:r>
              <a:rPr lang="en-US" sz="2800" i="1" dirty="0" err="1" smtClean="0">
                <a:latin typeface="Constantia" pitchFamily="18" charset="0"/>
              </a:rPr>
              <a:t>wa</a:t>
            </a:r>
            <a:r>
              <a:rPr lang="en-US" sz="2800" i="1" dirty="0" smtClean="0">
                <a:latin typeface="Constantia" pitchFamily="18" charset="0"/>
              </a:rPr>
              <a:t> </a:t>
            </a:r>
            <a:r>
              <a:rPr lang="en-US" sz="2800" i="1" dirty="0" err="1" smtClean="0">
                <a:latin typeface="Constantia" pitchFamily="18" charset="0"/>
              </a:rPr>
              <a:t>sallam</a:t>
            </a:r>
            <a:r>
              <a:rPr lang="en-US" sz="2800" dirty="0" smtClean="0">
                <a:latin typeface="Constantia" pitchFamily="18" charset="0"/>
              </a:rPr>
              <a:t> asked him what will you do if you are forced to leave </a:t>
            </a:r>
            <a:r>
              <a:rPr lang="en-US" sz="2800" dirty="0" err="1" smtClean="0">
                <a:latin typeface="Constantia" pitchFamily="18" charset="0"/>
              </a:rPr>
              <a:t>Masjid</a:t>
            </a:r>
            <a:r>
              <a:rPr lang="en-US" sz="2800" dirty="0" smtClean="0">
                <a:latin typeface="Constantia" pitchFamily="18" charset="0"/>
              </a:rPr>
              <a:t> Al </a:t>
            </a:r>
            <a:r>
              <a:rPr lang="en-US" sz="2800" dirty="0" err="1" smtClean="0">
                <a:latin typeface="Constantia" pitchFamily="18" charset="0"/>
              </a:rPr>
              <a:t>Haram</a:t>
            </a:r>
            <a:r>
              <a:rPr lang="en-US" sz="2800" dirty="0" smtClean="0">
                <a:latin typeface="Constantia" pitchFamily="18" charset="0"/>
              </a:rPr>
              <a:t>?  He said, I will </a:t>
            </a:r>
            <a:r>
              <a:rPr lang="en-US" sz="2800" dirty="0" smtClean="0">
                <a:latin typeface="Constantia" pitchFamily="18" charset="0"/>
              </a:rPr>
              <a:t>go to </a:t>
            </a:r>
            <a:r>
              <a:rPr lang="en-US" sz="2800" dirty="0" smtClean="0">
                <a:latin typeface="Constantia" pitchFamily="18" charset="0"/>
              </a:rPr>
              <a:t>Ash Sham and to </a:t>
            </a:r>
            <a:r>
              <a:rPr lang="en-US" sz="2800" dirty="0" err="1" smtClean="0">
                <a:latin typeface="Constantia" pitchFamily="18" charset="0"/>
              </a:rPr>
              <a:t>Bayt</a:t>
            </a:r>
            <a:r>
              <a:rPr lang="en-US" sz="2800" dirty="0" smtClean="0">
                <a:latin typeface="Constantia" pitchFamily="18" charset="0"/>
              </a:rPr>
              <a:t> </a:t>
            </a:r>
            <a:r>
              <a:rPr lang="en-US" sz="2800" dirty="0" err="1" smtClean="0">
                <a:latin typeface="Constantia" pitchFamily="18" charset="0"/>
              </a:rPr>
              <a:t>ul</a:t>
            </a:r>
            <a:r>
              <a:rPr lang="en-US" sz="2800" dirty="0" smtClean="0">
                <a:latin typeface="Constantia" pitchFamily="18" charset="0"/>
              </a:rPr>
              <a:t> </a:t>
            </a:r>
            <a:r>
              <a:rPr lang="en-US" sz="2800" dirty="0" err="1" smtClean="0">
                <a:latin typeface="Constantia" pitchFamily="18" charset="0"/>
              </a:rPr>
              <a:t>Maqdis</a:t>
            </a:r>
            <a:r>
              <a:rPr lang="en-US" sz="2800" dirty="0" smtClean="0">
                <a:latin typeface="Constantia" pitchFamily="18" charset="0"/>
              </a:rPr>
              <a:t>.  The prophet </a:t>
            </a:r>
            <a:r>
              <a:rPr lang="en-US" sz="2800" i="1" dirty="0" smtClean="0">
                <a:latin typeface="Constantia" pitchFamily="18" charset="0"/>
              </a:rPr>
              <a:t>Sal </a:t>
            </a:r>
            <a:r>
              <a:rPr lang="en-US" sz="2800" i="1" dirty="0" err="1" smtClean="0">
                <a:latin typeface="Constantia" pitchFamily="18" charset="0"/>
              </a:rPr>
              <a:t>Allahu</a:t>
            </a:r>
            <a:r>
              <a:rPr lang="en-US" sz="2800" i="1" dirty="0" smtClean="0">
                <a:latin typeface="Constantia" pitchFamily="18" charset="0"/>
              </a:rPr>
              <a:t> '</a:t>
            </a:r>
            <a:r>
              <a:rPr lang="en-US" sz="2800" i="1" dirty="0" err="1" smtClean="0">
                <a:latin typeface="Constantia" pitchFamily="18" charset="0"/>
              </a:rPr>
              <a:t>alayhi</a:t>
            </a:r>
            <a:r>
              <a:rPr lang="en-US" sz="2800" i="1" dirty="0" smtClean="0">
                <a:latin typeface="Constantia" pitchFamily="18" charset="0"/>
              </a:rPr>
              <a:t> </a:t>
            </a:r>
            <a:r>
              <a:rPr lang="en-US" sz="2800" i="1" dirty="0" err="1" smtClean="0">
                <a:latin typeface="Constantia" pitchFamily="18" charset="0"/>
              </a:rPr>
              <a:t>wa</a:t>
            </a:r>
            <a:r>
              <a:rPr lang="en-US" sz="2800" i="1" dirty="0" smtClean="0">
                <a:latin typeface="Constantia" pitchFamily="18" charset="0"/>
              </a:rPr>
              <a:t> </a:t>
            </a:r>
            <a:r>
              <a:rPr lang="en-US" sz="2800" i="1" dirty="0" err="1" smtClean="0">
                <a:latin typeface="Constantia" pitchFamily="18" charset="0"/>
              </a:rPr>
              <a:t>sallam</a:t>
            </a:r>
            <a:r>
              <a:rPr lang="en-US" sz="2800" dirty="0" smtClean="0">
                <a:latin typeface="Constantia" pitchFamily="18" charset="0"/>
              </a:rPr>
              <a:t> then asked, what will you do if you are forced to leave it?  He said I will raise my sword on my shoulder (I will go and wage </a:t>
            </a:r>
            <a:r>
              <a:rPr lang="en-US" sz="2800" dirty="0" smtClean="0">
                <a:latin typeface="Constantia" pitchFamily="18" charset="0"/>
              </a:rPr>
              <a:t>jihad wherever it takes me).</a:t>
            </a:r>
            <a:endParaRPr lang="en-US" sz="2800" dirty="0" smtClean="0">
              <a:latin typeface="Constantia" pitchFamily="18" charset="0"/>
            </a:endParaRPr>
          </a:p>
          <a:p>
            <a:endParaRPr lang="en-US"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Evidences</a:t>
            </a:r>
            <a:endParaRPr lang="en-US" dirty="0">
              <a:latin typeface="Constantia" pitchFamily="18" charset="0"/>
            </a:endParaRPr>
          </a:p>
        </p:txBody>
      </p:sp>
      <p:sp>
        <p:nvSpPr>
          <p:cNvPr id="3" name="Content Placeholder 2"/>
          <p:cNvSpPr>
            <a:spLocks noGrp="1"/>
          </p:cNvSpPr>
          <p:nvPr>
            <p:ph sz="quarter" idx="1"/>
          </p:nvPr>
        </p:nvSpPr>
        <p:spPr/>
        <p:txBody>
          <a:bodyPr>
            <a:normAutofit/>
          </a:bodyPr>
          <a:lstStyle/>
          <a:p>
            <a:pPr>
              <a:buNone/>
            </a:pPr>
            <a:r>
              <a:rPr lang="en-US" sz="3400" dirty="0" smtClean="0">
                <a:latin typeface="Constantia" pitchFamily="18" charset="0"/>
              </a:rPr>
              <a:t>7) The prophet </a:t>
            </a:r>
            <a:r>
              <a:rPr lang="en-US" sz="3400" i="1" dirty="0" smtClean="0">
                <a:latin typeface="Constantia" pitchFamily="18" charset="0"/>
              </a:rPr>
              <a:t>Sal </a:t>
            </a:r>
            <a:r>
              <a:rPr lang="en-US" sz="3400" i="1" dirty="0" err="1" smtClean="0">
                <a:latin typeface="Constantia" pitchFamily="18" charset="0"/>
              </a:rPr>
              <a:t>Allahu</a:t>
            </a:r>
            <a:r>
              <a:rPr lang="en-US" sz="3400" i="1" dirty="0" smtClean="0">
                <a:latin typeface="Constantia" pitchFamily="18" charset="0"/>
              </a:rPr>
              <a:t> '</a:t>
            </a:r>
            <a:r>
              <a:rPr lang="en-US" sz="3400" i="1" dirty="0" err="1" smtClean="0">
                <a:latin typeface="Constantia" pitchFamily="18" charset="0"/>
              </a:rPr>
              <a:t>alayhi</a:t>
            </a:r>
            <a:r>
              <a:rPr lang="en-US" sz="3400" i="1" dirty="0" smtClean="0">
                <a:latin typeface="Constantia" pitchFamily="18" charset="0"/>
              </a:rPr>
              <a:t> </a:t>
            </a:r>
            <a:r>
              <a:rPr lang="en-US" sz="3400" i="1" dirty="0" err="1" smtClean="0">
                <a:latin typeface="Constantia" pitchFamily="18" charset="0"/>
              </a:rPr>
              <a:t>wa</a:t>
            </a:r>
            <a:r>
              <a:rPr lang="en-US" sz="3400" i="1" dirty="0" smtClean="0">
                <a:latin typeface="Constantia" pitchFamily="18" charset="0"/>
              </a:rPr>
              <a:t> </a:t>
            </a:r>
            <a:r>
              <a:rPr lang="en-US" sz="3400" i="1" dirty="0" err="1" smtClean="0">
                <a:latin typeface="Constantia" pitchFamily="18" charset="0"/>
              </a:rPr>
              <a:t>sallam</a:t>
            </a:r>
            <a:r>
              <a:rPr lang="en-US" sz="3400" i="1" dirty="0" smtClean="0">
                <a:latin typeface="Constantia" pitchFamily="18" charset="0"/>
              </a:rPr>
              <a:t> </a:t>
            </a:r>
            <a:r>
              <a:rPr lang="en-US" sz="3400" dirty="0" smtClean="0">
                <a:latin typeface="Constantia" pitchFamily="18" charset="0"/>
              </a:rPr>
              <a:t>said, there will be a </a:t>
            </a:r>
            <a:r>
              <a:rPr lang="en-US" sz="3400" dirty="0" err="1" smtClean="0">
                <a:latin typeface="Constantia" pitchFamily="18" charset="0"/>
              </a:rPr>
              <a:t>hijrah</a:t>
            </a:r>
            <a:r>
              <a:rPr lang="en-US" sz="3400" dirty="0" smtClean="0">
                <a:latin typeface="Constantia" pitchFamily="18" charset="0"/>
              </a:rPr>
              <a:t> following </a:t>
            </a:r>
            <a:r>
              <a:rPr lang="en-US" sz="3400" dirty="0" err="1" smtClean="0">
                <a:latin typeface="Constantia" pitchFamily="18" charset="0"/>
              </a:rPr>
              <a:t>hijrah</a:t>
            </a:r>
            <a:r>
              <a:rPr lang="en-US" sz="3400" dirty="0" smtClean="0">
                <a:latin typeface="Constantia" pitchFamily="18" charset="0"/>
              </a:rPr>
              <a:t>.  This </a:t>
            </a:r>
            <a:r>
              <a:rPr lang="en-US" sz="3400" dirty="0" err="1" smtClean="0">
                <a:latin typeface="Constantia" pitchFamily="18" charset="0"/>
              </a:rPr>
              <a:t>Ummah</a:t>
            </a:r>
            <a:r>
              <a:rPr lang="en-US" sz="3400" dirty="0" smtClean="0">
                <a:latin typeface="Constantia" pitchFamily="18" charset="0"/>
              </a:rPr>
              <a:t> will continue to make </a:t>
            </a:r>
            <a:r>
              <a:rPr lang="en-US" sz="3400" dirty="0" err="1" smtClean="0">
                <a:latin typeface="Constantia" pitchFamily="18" charset="0"/>
              </a:rPr>
              <a:t>hijrah</a:t>
            </a:r>
            <a:r>
              <a:rPr lang="en-US" sz="3400" dirty="0" smtClean="0">
                <a:latin typeface="Constantia" pitchFamily="18" charset="0"/>
              </a:rPr>
              <a:t> until they leave the Non Muslim lands. There will be </a:t>
            </a:r>
            <a:r>
              <a:rPr lang="en-US" sz="3400" dirty="0" err="1" smtClean="0">
                <a:latin typeface="Constantia" pitchFamily="18" charset="0"/>
              </a:rPr>
              <a:t>hijrah</a:t>
            </a:r>
            <a:r>
              <a:rPr lang="en-US" sz="3400" dirty="0" smtClean="0">
                <a:latin typeface="Constantia" pitchFamily="18" charset="0"/>
              </a:rPr>
              <a:t> until the people finally make </a:t>
            </a:r>
            <a:r>
              <a:rPr lang="en-US" sz="3400" dirty="0" err="1" smtClean="0">
                <a:latin typeface="Constantia" pitchFamily="18" charset="0"/>
              </a:rPr>
              <a:t>hijrah</a:t>
            </a:r>
            <a:r>
              <a:rPr lang="en-US" sz="3400" dirty="0" smtClean="0">
                <a:latin typeface="Constantia" pitchFamily="18" charset="0"/>
              </a:rPr>
              <a:t> to the place where Ibrahim '</a:t>
            </a:r>
            <a:r>
              <a:rPr lang="en-US" sz="3400" dirty="0" err="1" smtClean="0">
                <a:latin typeface="Constantia" pitchFamily="18" charset="0"/>
              </a:rPr>
              <a:t>alayhi</a:t>
            </a:r>
            <a:r>
              <a:rPr lang="en-US" sz="3400" dirty="0" smtClean="0">
                <a:latin typeface="Constantia" pitchFamily="18" charset="0"/>
              </a:rPr>
              <a:t> salaam made </a:t>
            </a:r>
            <a:r>
              <a:rPr lang="en-US" sz="3400" dirty="0" err="1" smtClean="0">
                <a:latin typeface="Constantia" pitchFamily="18" charset="0"/>
              </a:rPr>
              <a:t>hijrah</a:t>
            </a:r>
            <a:r>
              <a:rPr lang="en-US" sz="3400" dirty="0" smtClean="0">
                <a:latin typeface="Constantia" pitchFamily="18" charset="0"/>
              </a:rPr>
              <a:t> to </a:t>
            </a:r>
            <a:r>
              <a:rPr lang="en-US" sz="3400" dirty="0" smtClean="0">
                <a:latin typeface="Constantia" pitchFamily="18" charset="0"/>
              </a:rPr>
              <a:t>i.e. Jerusalem.  </a:t>
            </a:r>
          </a:p>
          <a:p>
            <a:pPr lvl="0">
              <a:buNone/>
            </a:pPr>
            <a:endParaRPr lang="en-US" dirty="0" smtClean="0">
              <a:latin typeface="Constantia" pitchFamily="18" charset="0"/>
            </a:endParaRPr>
          </a:p>
          <a:p>
            <a:pPr lvl="0">
              <a:buNone/>
            </a:pPr>
            <a:endParaRPr lang="en-US" dirty="0" smtClean="0">
              <a:latin typeface="Constantia" pitchFamily="18" charset="0"/>
            </a:endParaRPr>
          </a:p>
          <a:p>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Evidences</a:t>
            </a:r>
            <a:endParaRPr lang="en-US" dirty="0"/>
          </a:p>
        </p:txBody>
      </p:sp>
      <p:sp>
        <p:nvSpPr>
          <p:cNvPr id="3" name="Content Placeholder 2"/>
          <p:cNvSpPr>
            <a:spLocks noGrp="1"/>
          </p:cNvSpPr>
          <p:nvPr>
            <p:ph sz="quarter" idx="1"/>
          </p:nvPr>
        </p:nvSpPr>
        <p:spPr/>
        <p:txBody>
          <a:bodyPr/>
          <a:lstStyle/>
          <a:p>
            <a:pPr lvl="0">
              <a:buNone/>
            </a:pPr>
            <a:endParaRPr lang="en-US" dirty="0" smtClean="0">
              <a:latin typeface="Constantia" pitchFamily="18" charset="0"/>
            </a:endParaRPr>
          </a:p>
          <a:p>
            <a:pPr lvl="0">
              <a:buNone/>
            </a:pPr>
            <a:endParaRPr lang="en-US" dirty="0" smtClean="0">
              <a:latin typeface="Constantia" pitchFamily="18" charset="0"/>
            </a:endParaRPr>
          </a:p>
          <a:p>
            <a:pPr lvl="0">
              <a:buNone/>
            </a:pPr>
            <a:r>
              <a:rPr lang="en-US" dirty="0" smtClean="0">
                <a:latin typeface="Constantia" pitchFamily="18" charset="0"/>
              </a:rPr>
              <a:t>8) The prophet </a:t>
            </a:r>
            <a:r>
              <a:rPr lang="en-US" i="1" dirty="0" smtClean="0">
                <a:latin typeface="Constantia" pitchFamily="18" charset="0"/>
              </a:rPr>
              <a:t>Sal </a:t>
            </a:r>
            <a:r>
              <a:rPr lang="en-US" i="1" dirty="0" err="1" smtClean="0">
                <a:latin typeface="Constantia" pitchFamily="18" charset="0"/>
              </a:rPr>
              <a:t>Allahu</a:t>
            </a:r>
            <a:r>
              <a:rPr lang="en-US" i="1" dirty="0" smtClean="0">
                <a:latin typeface="Constantia" pitchFamily="18" charset="0"/>
              </a:rPr>
              <a:t> '</a:t>
            </a:r>
            <a:r>
              <a:rPr lang="en-US" i="1" dirty="0" err="1" smtClean="0">
                <a:latin typeface="Constantia" pitchFamily="18" charset="0"/>
              </a:rPr>
              <a:t>alayhi</a:t>
            </a:r>
            <a:r>
              <a:rPr lang="en-US" i="1" dirty="0" smtClean="0">
                <a:latin typeface="Constantia" pitchFamily="18" charset="0"/>
              </a:rPr>
              <a:t> </a:t>
            </a:r>
            <a:r>
              <a:rPr lang="en-US" i="1" dirty="0" err="1" smtClean="0">
                <a:latin typeface="Constantia" pitchFamily="18" charset="0"/>
              </a:rPr>
              <a:t>wa</a:t>
            </a:r>
            <a:r>
              <a:rPr lang="en-US" i="1" dirty="0" smtClean="0">
                <a:latin typeface="Constantia" pitchFamily="18" charset="0"/>
              </a:rPr>
              <a:t> </a:t>
            </a:r>
            <a:r>
              <a:rPr lang="en-US" i="1" dirty="0" err="1" smtClean="0">
                <a:latin typeface="Constantia" pitchFamily="18" charset="0"/>
              </a:rPr>
              <a:t>sallam</a:t>
            </a:r>
            <a:r>
              <a:rPr lang="en-US" i="1" dirty="0" smtClean="0">
                <a:latin typeface="Constantia" pitchFamily="18" charset="0"/>
              </a:rPr>
              <a:t> </a:t>
            </a:r>
            <a:r>
              <a:rPr lang="en-US" dirty="0" smtClean="0">
                <a:latin typeface="Constantia" pitchFamily="18" charset="0"/>
              </a:rPr>
              <a:t>said, oh son of </a:t>
            </a:r>
            <a:r>
              <a:rPr lang="en-US" dirty="0" err="1" smtClean="0">
                <a:latin typeface="Constantia" pitchFamily="18" charset="0"/>
              </a:rPr>
              <a:t>Hawala</a:t>
            </a:r>
            <a:r>
              <a:rPr lang="en-US" dirty="0" smtClean="0">
                <a:latin typeface="Constantia" pitchFamily="18" charset="0"/>
              </a:rPr>
              <a:t>, if you see the </a:t>
            </a:r>
            <a:r>
              <a:rPr lang="en-US" i="1" dirty="0" err="1" smtClean="0">
                <a:latin typeface="Constantia" pitchFamily="18" charset="0"/>
              </a:rPr>
              <a:t>khilafa</a:t>
            </a:r>
            <a:r>
              <a:rPr lang="en-US" dirty="0" smtClean="0">
                <a:latin typeface="Constantia" pitchFamily="18" charset="0"/>
              </a:rPr>
              <a:t> set up in Jerusalem, then know the days of earthquakes and tribulations and great matters have come.  The hour will be closer to you that day than my hand is to your head.</a:t>
            </a:r>
          </a:p>
          <a:p>
            <a:endParaRPr lang="en-US"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Evidences</a:t>
            </a:r>
            <a:endParaRPr lang="en-US" dirty="0"/>
          </a:p>
        </p:txBody>
      </p:sp>
      <p:sp>
        <p:nvSpPr>
          <p:cNvPr id="3" name="Content Placeholder 2"/>
          <p:cNvSpPr>
            <a:spLocks noGrp="1"/>
          </p:cNvSpPr>
          <p:nvPr>
            <p:ph sz="quarter" idx="1"/>
          </p:nvPr>
        </p:nvSpPr>
        <p:spPr/>
        <p:txBody>
          <a:bodyPr>
            <a:normAutofit fontScale="92500"/>
          </a:bodyPr>
          <a:lstStyle/>
          <a:p>
            <a:pPr lvl="0">
              <a:buNone/>
            </a:pPr>
            <a:r>
              <a:rPr lang="en-US" dirty="0" smtClean="0">
                <a:latin typeface="Constantia" pitchFamily="18" charset="0"/>
              </a:rPr>
              <a:t>9) The prophet, while in </a:t>
            </a:r>
            <a:r>
              <a:rPr lang="en-US" dirty="0" err="1" smtClean="0">
                <a:latin typeface="Constantia" pitchFamily="18" charset="0"/>
              </a:rPr>
              <a:t>Makkah</a:t>
            </a:r>
            <a:r>
              <a:rPr lang="en-US" dirty="0" smtClean="0">
                <a:latin typeface="Constantia" pitchFamily="18" charset="0"/>
              </a:rPr>
              <a:t> would face </a:t>
            </a:r>
            <a:r>
              <a:rPr lang="en-US" dirty="0" err="1" smtClean="0">
                <a:latin typeface="Constantia" pitchFamily="18" charset="0"/>
              </a:rPr>
              <a:t>Bayt</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maqdis</a:t>
            </a:r>
            <a:r>
              <a:rPr lang="en-US" dirty="0" smtClean="0">
                <a:latin typeface="Constantia" pitchFamily="18" charset="0"/>
              </a:rPr>
              <a:t> in prayer.  For 16 months after he made </a:t>
            </a:r>
            <a:r>
              <a:rPr lang="en-US" i="1" dirty="0" err="1" smtClean="0">
                <a:latin typeface="Constantia" pitchFamily="18" charset="0"/>
              </a:rPr>
              <a:t>hijrah</a:t>
            </a:r>
            <a:r>
              <a:rPr lang="en-US" dirty="0" smtClean="0">
                <a:latin typeface="Constantia" pitchFamily="18" charset="0"/>
              </a:rPr>
              <a:t> to Medina, he would face </a:t>
            </a:r>
            <a:r>
              <a:rPr lang="en-US" dirty="0" err="1" smtClean="0">
                <a:latin typeface="Constantia" pitchFamily="18" charset="0"/>
              </a:rPr>
              <a:t>Bayt</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Maqdis</a:t>
            </a:r>
            <a:r>
              <a:rPr lang="en-US" dirty="0" smtClean="0">
                <a:latin typeface="Constantia" pitchFamily="18" charset="0"/>
              </a:rPr>
              <a:t> until he would be commanded to pray towards </a:t>
            </a:r>
            <a:r>
              <a:rPr lang="en-US" dirty="0" err="1" smtClean="0">
                <a:latin typeface="Constantia" pitchFamily="18" charset="0"/>
              </a:rPr>
              <a:t>Makkah</a:t>
            </a:r>
            <a:r>
              <a:rPr lang="en-US" dirty="0" smtClean="0">
                <a:latin typeface="Constantia" pitchFamily="18" charset="0"/>
              </a:rPr>
              <a:t>.  </a:t>
            </a:r>
          </a:p>
          <a:p>
            <a:pPr lvl="0">
              <a:buNone/>
            </a:pPr>
            <a:endParaRPr lang="en-US" dirty="0" smtClean="0">
              <a:latin typeface="Constantia" pitchFamily="18" charset="0"/>
            </a:endParaRPr>
          </a:p>
          <a:p>
            <a:pPr>
              <a:buNone/>
            </a:pPr>
            <a:r>
              <a:rPr lang="en-US" dirty="0" smtClean="0"/>
              <a:t>The position of Palestine and these lands in the Qur’an and </a:t>
            </a:r>
            <a:r>
              <a:rPr lang="en-US" dirty="0" err="1" smtClean="0"/>
              <a:t>Sunnah</a:t>
            </a:r>
            <a:r>
              <a:rPr lang="en-US" dirty="0" smtClean="0"/>
              <a:t> cannot be denied.  The matter is not like other Zionists perceive- you Muslims have </a:t>
            </a:r>
            <a:r>
              <a:rPr lang="en-US" dirty="0" err="1" smtClean="0"/>
              <a:t>Makkah</a:t>
            </a:r>
            <a:r>
              <a:rPr lang="en-US" dirty="0" smtClean="0"/>
              <a:t>, why not give Jerusalem to the Christians.  </a:t>
            </a:r>
            <a:r>
              <a:rPr lang="en-US" dirty="0" smtClean="0">
                <a:solidFill>
                  <a:srgbClr val="C00000"/>
                </a:solidFill>
              </a:rPr>
              <a:t>It is like saying, we believe in Muhammad </a:t>
            </a:r>
            <a:r>
              <a:rPr lang="en-US" i="1" dirty="0" smtClean="0">
                <a:solidFill>
                  <a:srgbClr val="C00000"/>
                </a:solidFill>
              </a:rPr>
              <a:t>Sal </a:t>
            </a:r>
            <a:r>
              <a:rPr lang="en-US" i="1" dirty="0" err="1" smtClean="0">
                <a:solidFill>
                  <a:srgbClr val="C00000"/>
                </a:solidFill>
              </a:rPr>
              <a:t>Allahu</a:t>
            </a:r>
            <a:r>
              <a:rPr lang="en-US" i="1" dirty="0" smtClean="0">
                <a:solidFill>
                  <a:srgbClr val="C00000"/>
                </a:solidFill>
              </a:rPr>
              <a:t> '</a:t>
            </a:r>
            <a:r>
              <a:rPr lang="en-US" i="1" dirty="0" err="1" smtClean="0">
                <a:solidFill>
                  <a:srgbClr val="C00000"/>
                </a:solidFill>
              </a:rPr>
              <a:t>alayhi</a:t>
            </a:r>
            <a:r>
              <a:rPr lang="en-US" i="1" dirty="0" smtClean="0">
                <a:solidFill>
                  <a:srgbClr val="C00000"/>
                </a:solidFill>
              </a:rPr>
              <a:t> </a:t>
            </a:r>
            <a:r>
              <a:rPr lang="en-US" i="1" dirty="0" err="1" smtClean="0">
                <a:solidFill>
                  <a:srgbClr val="C00000"/>
                </a:solidFill>
              </a:rPr>
              <a:t>wa</a:t>
            </a:r>
            <a:r>
              <a:rPr lang="en-US" i="1" dirty="0" smtClean="0">
                <a:solidFill>
                  <a:srgbClr val="C00000"/>
                </a:solidFill>
              </a:rPr>
              <a:t> </a:t>
            </a:r>
            <a:r>
              <a:rPr lang="en-US" i="1" dirty="0" err="1" smtClean="0">
                <a:solidFill>
                  <a:srgbClr val="C00000"/>
                </a:solidFill>
              </a:rPr>
              <a:t>sallam</a:t>
            </a:r>
            <a:r>
              <a:rPr lang="en-US" i="1" dirty="0" smtClean="0">
                <a:solidFill>
                  <a:srgbClr val="C00000"/>
                </a:solidFill>
              </a:rPr>
              <a:t> </a:t>
            </a:r>
            <a:r>
              <a:rPr lang="en-US" dirty="0" smtClean="0">
                <a:solidFill>
                  <a:srgbClr val="C00000"/>
                </a:solidFill>
              </a:rPr>
              <a:t>only and not </a:t>
            </a:r>
            <a:r>
              <a:rPr lang="en-US" i="1" dirty="0" smtClean="0">
                <a:solidFill>
                  <a:srgbClr val="C00000"/>
                </a:solidFill>
              </a:rPr>
              <a:t>‘</a:t>
            </a:r>
            <a:r>
              <a:rPr lang="en-US" i="1" dirty="0" err="1" smtClean="0">
                <a:solidFill>
                  <a:srgbClr val="C00000"/>
                </a:solidFill>
              </a:rPr>
              <a:t>E</a:t>
            </a:r>
            <a:r>
              <a:rPr lang="en-US" dirty="0" err="1" smtClean="0">
                <a:solidFill>
                  <a:srgbClr val="C00000"/>
                </a:solidFill>
              </a:rPr>
              <a:t>esa</a:t>
            </a:r>
            <a:r>
              <a:rPr lang="en-US" i="1" dirty="0" smtClean="0">
                <a:solidFill>
                  <a:srgbClr val="C00000"/>
                </a:solidFill>
              </a:rPr>
              <a:t> '</a:t>
            </a:r>
            <a:r>
              <a:rPr lang="en-US" i="1" dirty="0" err="1" smtClean="0">
                <a:solidFill>
                  <a:srgbClr val="C00000"/>
                </a:solidFill>
              </a:rPr>
              <a:t>alayhi</a:t>
            </a:r>
            <a:r>
              <a:rPr lang="en-US" i="1" dirty="0" smtClean="0">
                <a:solidFill>
                  <a:srgbClr val="C00000"/>
                </a:solidFill>
              </a:rPr>
              <a:t> salaam </a:t>
            </a:r>
            <a:r>
              <a:rPr lang="en-US" dirty="0" smtClean="0">
                <a:solidFill>
                  <a:srgbClr val="C00000"/>
                </a:solidFill>
              </a:rPr>
              <a:t>and Musa </a:t>
            </a:r>
            <a:r>
              <a:rPr lang="en-US" i="1" dirty="0" smtClean="0">
                <a:solidFill>
                  <a:srgbClr val="C00000"/>
                </a:solidFill>
              </a:rPr>
              <a:t>'</a:t>
            </a:r>
            <a:r>
              <a:rPr lang="en-US" i="1" dirty="0" err="1" smtClean="0">
                <a:solidFill>
                  <a:srgbClr val="C00000"/>
                </a:solidFill>
              </a:rPr>
              <a:t>alayhi</a:t>
            </a:r>
            <a:r>
              <a:rPr lang="en-US" i="1" dirty="0" smtClean="0">
                <a:solidFill>
                  <a:srgbClr val="C00000"/>
                </a:solidFill>
              </a:rPr>
              <a:t> salaam</a:t>
            </a:r>
            <a:r>
              <a:rPr lang="en-US" dirty="0" smtClean="0">
                <a:solidFill>
                  <a:srgbClr val="C00000"/>
                </a:solidFill>
              </a:rPr>
              <a:t>! </a:t>
            </a:r>
          </a:p>
          <a:p>
            <a:pPr lvl="0">
              <a:buNone/>
            </a:pPr>
            <a:endParaRPr lang="en-US" dirty="0" smtClean="0">
              <a:latin typeface="Constantia" pitchFamily="18" charset="0"/>
            </a:endParaRP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History of </a:t>
            </a:r>
            <a:r>
              <a:rPr lang="en-US" dirty="0" err="1" smtClean="0"/>
              <a:t>Bayt</a:t>
            </a:r>
            <a:r>
              <a:rPr lang="en-US" dirty="0" smtClean="0"/>
              <a:t> </a:t>
            </a:r>
            <a:r>
              <a:rPr lang="en-US" dirty="0" err="1" smtClean="0"/>
              <a:t>ul</a:t>
            </a:r>
            <a:r>
              <a:rPr lang="en-US" dirty="0" smtClean="0"/>
              <a:t> </a:t>
            </a:r>
            <a:r>
              <a:rPr lang="en-US" dirty="0" err="1" smtClean="0"/>
              <a:t>Maqdis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Starts with our Father, Ibrahim </a:t>
            </a:r>
            <a:r>
              <a:rPr lang="en-US" i="1" dirty="0" smtClean="0"/>
              <a:t>'</a:t>
            </a:r>
            <a:r>
              <a:rPr lang="en-US" i="1" dirty="0" err="1" smtClean="0"/>
              <a:t>alayhi</a:t>
            </a:r>
            <a:r>
              <a:rPr lang="en-US" i="1" dirty="0" smtClean="0"/>
              <a:t> salaam.  </a:t>
            </a:r>
          </a:p>
          <a:p>
            <a:r>
              <a:rPr lang="en-US" dirty="0" smtClean="0"/>
              <a:t> Born in Iraq on the Euphrates River. He called the people to </a:t>
            </a:r>
            <a:r>
              <a:rPr lang="en-US" dirty="0" err="1" smtClean="0"/>
              <a:t>Tawhid</a:t>
            </a:r>
            <a:r>
              <a:rPr lang="en-US" dirty="0" smtClean="0"/>
              <a:t> and he broke the idols there. </a:t>
            </a:r>
          </a:p>
          <a:p>
            <a:r>
              <a:rPr lang="en-US" dirty="0" smtClean="0"/>
              <a:t> He was commanded by Allah to migrate from those lands to Ash Sham.  </a:t>
            </a:r>
          </a:p>
          <a:p>
            <a:r>
              <a:rPr lang="en-US" dirty="0" smtClean="0"/>
              <a:t>From there he made another journey i.e. to Egypt.  </a:t>
            </a:r>
          </a:p>
          <a:p>
            <a:r>
              <a:rPr lang="en-US" dirty="0" smtClean="0"/>
              <a:t>Because of the oppressiveness of Pharaoh he went back to Jerusalem.  </a:t>
            </a:r>
          </a:p>
          <a:p>
            <a:r>
              <a:rPr lang="en-US" dirty="0" smtClean="0"/>
              <a:t>Finally he went to </a:t>
            </a:r>
            <a:r>
              <a:rPr lang="en-US" dirty="0" err="1" smtClean="0"/>
              <a:t>Hijaz</a:t>
            </a:r>
            <a:r>
              <a:rPr lang="en-US" dirty="0" smtClean="0"/>
              <a:t> where he rebuilt the </a:t>
            </a:r>
            <a:r>
              <a:rPr lang="en-US" i="1" dirty="0" err="1" smtClean="0"/>
              <a:t>ka’bah</a:t>
            </a:r>
            <a:r>
              <a:rPr lang="en-US" dirty="0" smtClean="0"/>
              <a:t> with his son </a:t>
            </a:r>
            <a:r>
              <a:rPr lang="en-US" dirty="0" err="1" smtClean="0"/>
              <a:t>Isma’eel</a:t>
            </a:r>
            <a:r>
              <a:rPr lang="en-US" dirty="0" smtClean="0"/>
              <a:t>.  </a:t>
            </a:r>
          </a:p>
          <a:p>
            <a:r>
              <a:rPr lang="en-US" dirty="0" smtClean="0"/>
              <a:t>He also had another son, </a:t>
            </a:r>
            <a:r>
              <a:rPr lang="en-US" dirty="0" err="1" smtClean="0"/>
              <a:t>Ishaaq</a:t>
            </a:r>
            <a:r>
              <a:rPr lang="en-US" dirty="0" smtClean="0"/>
              <a:t>.  He worshipped Allah in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in Jerusalem with his son, </a:t>
            </a:r>
            <a:r>
              <a:rPr lang="en-US" dirty="0" err="1" smtClean="0"/>
              <a:t>Yaqoub</a:t>
            </a:r>
            <a:r>
              <a:rPr lang="en-US" dirty="0" smtClean="0"/>
              <a:t>.  This was the other house of worship that Ibrahim </a:t>
            </a:r>
            <a:r>
              <a:rPr lang="en-US" i="1" dirty="0" smtClean="0"/>
              <a:t>'</a:t>
            </a:r>
            <a:r>
              <a:rPr lang="en-US" i="1" dirty="0" err="1" smtClean="0"/>
              <a:t>alayhi</a:t>
            </a:r>
            <a:r>
              <a:rPr lang="en-US" i="1" dirty="0" smtClean="0"/>
              <a:t> salaam</a:t>
            </a:r>
            <a:r>
              <a:rPr lang="en-US" dirty="0" smtClean="0"/>
              <a:t> built.</a:t>
            </a:r>
          </a:p>
          <a:p>
            <a:endParaRPr lang="en-US" dirty="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Yusuf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lstStyle/>
          <a:p>
            <a:r>
              <a:rPr lang="en-US" dirty="0" smtClean="0"/>
              <a:t>He had 12 sons, one of which is Yusuf </a:t>
            </a:r>
            <a:r>
              <a:rPr lang="en-US" i="1" dirty="0" smtClean="0"/>
              <a:t>‘</a:t>
            </a:r>
            <a:r>
              <a:rPr lang="en-US" i="1" dirty="0" err="1" smtClean="0"/>
              <a:t>alayhi</a:t>
            </a:r>
            <a:r>
              <a:rPr lang="en-US" i="1" dirty="0" smtClean="0"/>
              <a:t> salaam</a:t>
            </a:r>
          </a:p>
          <a:p>
            <a:r>
              <a:rPr lang="en-US" dirty="0" smtClean="0"/>
              <a:t>Yusuf goes through many years of hardship, remains steadfast, eventually becomes the governor of Egypt</a:t>
            </a:r>
          </a:p>
          <a:p>
            <a:r>
              <a:rPr lang="en-US" dirty="0" smtClean="0"/>
              <a:t>He calls his brothers and father to Egypt. </a:t>
            </a:r>
          </a:p>
          <a:p>
            <a:r>
              <a:rPr lang="en-US" dirty="0" smtClean="0"/>
              <a:t> The children of Israel (of </a:t>
            </a:r>
            <a:r>
              <a:rPr lang="en-US" dirty="0" err="1" smtClean="0"/>
              <a:t>Ya’qoub</a:t>
            </a:r>
            <a:r>
              <a:rPr lang="en-US" dirty="0" smtClean="0"/>
              <a:t>) remain there for a period of time until their fortunes reverse due to their leaving the revelation of Allah </a:t>
            </a:r>
          </a:p>
          <a:p>
            <a:r>
              <a:rPr lang="en-US" dirty="0" smtClean="0"/>
              <a:t>They end up in bondage to the Egyptians.  Then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sent Musa </a:t>
            </a:r>
            <a:r>
              <a:rPr lang="en-US" i="1" dirty="0" smtClean="0"/>
              <a:t>'</a:t>
            </a:r>
            <a:r>
              <a:rPr lang="en-US" i="1" dirty="0" err="1" smtClean="0"/>
              <a:t>alayhi</a:t>
            </a:r>
            <a:r>
              <a:rPr lang="en-US" i="1" dirty="0" smtClean="0"/>
              <a:t> salaam </a:t>
            </a:r>
            <a:r>
              <a:rPr lang="en-US" dirty="0" smtClean="0"/>
              <a:t>to them.  </a:t>
            </a:r>
          </a:p>
          <a:p>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 </a:t>
            </a:r>
            <a:endParaRPr lang="en-US" dirty="0"/>
          </a:p>
        </p:txBody>
      </p:sp>
      <p:sp>
        <p:nvSpPr>
          <p:cNvPr id="4" name="Content Placeholder 3"/>
          <p:cNvSpPr>
            <a:spLocks noGrp="1"/>
          </p:cNvSpPr>
          <p:nvPr>
            <p:ph sz="half" idx="1"/>
          </p:nvPr>
        </p:nvSpPr>
        <p:spPr/>
        <p:txBody>
          <a:bodyPr>
            <a:normAutofit/>
          </a:bodyPr>
          <a:lstStyle/>
          <a:p>
            <a:r>
              <a:rPr lang="en-US" sz="2000" dirty="0" smtClean="0"/>
              <a:t>The Context</a:t>
            </a:r>
          </a:p>
          <a:p>
            <a:r>
              <a:rPr lang="en-US" sz="2000" dirty="0" smtClean="0"/>
              <a:t>The </a:t>
            </a:r>
            <a:r>
              <a:rPr lang="en-US" sz="2000" dirty="0" smtClean="0"/>
              <a:t>I</a:t>
            </a:r>
            <a:r>
              <a:rPr lang="en-US" sz="2000" dirty="0" smtClean="0"/>
              <a:t>mportance</a:t>
            </a:r>
            <a:endParaRPr lang="en-US" sz="2000" dirty="0" smtClean="0"/>
          </a:p>
          <a:p>
            <a:r>
              <a:rPr lang="en-US" sz="2000" dirty="0" smtClean="0"/>
              <a:t>The </a:t>
            </a:r>
            <a:r>
              <a:rPr lang="en-US" sz="2000" dirty="0" smtClean="0"/>
              <a:t>Evidences</a:t>
            </a:r>
            <a:endParaRPr lang="en-US" sz="2000" dirty="0" smtClean="0"/>
          </a:p>
          <a:p>
            <a:r>
              <a:rPr lang="en-US" sz="2000" dirty="0" smtClean="0"/>
              <a:t>The History of </a:t>
            </a:r>
            <a:r>
              <a:rPr lang="en-US" sz="2000" dirty="0" err="1" smtClean="0"/>
              <a:t>Bayt</a:t>
            </a:r>
            <a:r>
              <a:rPr lang="en-US" sz="2000" dirty="0" smtClean="0"/>
              <a:t> </a:t>
            </a:r>
            <a:r>
              <a:rPr lang="en-US" sz="2000" dirty="0" err="1" smtClean="0"/>
              <a:t>ul</a:t>
            </a:r>
            <a:r>
              <a:rPr lang="en-US" sz="2000" dirty="0" smtClean="0"/>
              <a:t> </a:t>
            </a:r>
            <a:r>
              <a:rPr lang="en-US" sz="2000" dirty="0" err="1" smtClean="0"/>
              <a:t>Maqdis</a:t>
            </a:r>
            <a:endParaRPr lang="en-US" sz="2000" dirty="0" smtClean="0"/>
          </a:p>
          <a:p>
            <a:pPr>
              <a:buFontTx/>
              <a:buChar char="-"/>
            </a:pPr>
            <a:r>
              <a:rPr lang="en-US" sz="2000" dirty="0" smtClean="0"/>
              <a:t>Ibrahim (AS)</a:t>
            </a:r>
          </a:p>
          <a:p>
            <a:pPr>
              <a:buFontTx/>
              <a:buChar char="-"/>
            </a:pPr>
            <a:r>
              <a:rPr lang="en-US" sz="2000" dirty="0" err="1" smtClean="0"/>
              <a:t>Ya’qoub</a:t>
            </a:r>
            <a:r>
              <a:rPr lang="en-US" sz="2000" dirty="0" smtClean="0"/>
              <a:t> (AS)</a:t>
            </a:r>
          </a:p>
          <a:p>
            <a:pPr>
              <a:buFontTx/>
              <a:buChar char="-"/>
            </a:pPr>
            <a:r>
              <a:rPr lang="en-US" sz="2000" dirty="0" smtClean="0"/>
              <a:t>Yusuf (AS)</a:t>
            </a:r>
          </a:p>
          <a:p>
            <a:pPr>
              <a:buFontTx/>
              <a:buChar char="-"/>
            </a:pPr>
            <a:r>
              <a:rPr lang="en-US" sz="2000" dirty="0" smtClean="0"/>
              <a:t>Musa (AS)</a:t>
            </a:r>
          </a:p>
          <a:p>
            <a:pPr>
              <a:buFontTx/>
              <a:buChar char="-"/>
            </a:pPr>
            <a:r>
              <a:rPr lang="en-US" sz="2000" dirty="0" err="1" smtClean="0"/>
              <a:t>Yasu’ah</a:t>
            </a:r>
            <a:r>
              <a:rPr lang="en-US" sz="2000" dirty="0" smtClean="0"/>
              <a:t> (AS)</a:t>
            </a:r>
          </a:p>
          <a:p>
            <a:pPr>
              <a:buFontTx/>
              <a:buChar char="-"/>
            </a:pPr>
            <a:r>
              <a:rPr lang="en-US" sz="2000" dirty="0" err="1" smtClean="0"/>
              <a:t>Dawud</a:t>
            </a:r>
            <a:r>
              <a:rPr lang="en-US" sz="2000" dirty="0" smtClean="0"/>
              <a:t> (AS)</a:t>
            </a:r>
          </a:p>
          <a:p>
            <a:pPr>
              <a:buFontTx/>
              <a:buChar char="-"/>
            </a:pPr>
            <a:r>
              <a:rPr lang="en-US" sz="2000" dirty="0" err="1" smtClean="0"/>
              <a:t>Sulayman</a:t>
            </a:r>
            <a:r>
              <a:rPr lang="en-US" sz="2000" dirty="0" smtClean="0"/>
              <a:t> (AS)</a:t>
            </a:r>
          </a:p>
          <a:p>
            <a:pPr>
              <a:buFontTx/>
              <a:buChar char="-"/>
            </a:pPr>
            <a:r>
              <a:rPr lang="en-US" sz="2000" dirty="0" smtClean="0"/>
              <a:t>The other prophets (AS)</a:t>
            </a:r>
          </a:p>
          <a:p>
            <a:pPr>
              <a:buFontTx/>
              <a:buChar char="-"/>
            </a:pPr>
            <a:endParaRPr lang="en-US" sz="1400" dirty="0" smtClean="0"/>
          </a:p>
          <a:p>
            <a:pPr>
              <a:buFontTx/>
              <a:buChar char="-"/>
            </a:pPr>
            <a:endParaRPr lang="en-US" dirty="0" smtClean="0"/>
          </a:p>
          <a:p>
            <a:pPr>
              <a:buFontTx/>
              <a:buChar char="-"/>
            </a:pPr>
            <a:endParaRPr lang="en-US" dirty="0" smtClean="0"/>
          </a:p>
          <a:p>
            <a:endParaRPr lang="en-US" dirty="0"/>
          </a:p>
        </p:txBody>
      </p:sp>
      <p:sp>
        <p:nvSpPr>
          <p:cNvPr id="5" name="Content Placeholder 4"/>
          <p:cNvSpPr>
            <a:spLocks noGrp="1"/>
          </p:cNvSpPr>
          <p:nvPr>
            <p:ph sz="half" idx="2"/>
          </p:nvPr>
        </p:nvSpPr>
        <p:spPr/>
        <p:txBody>
          <a:bodyPr>
            <a:normAutofit/>
          </a:bodyPr>
          <a:lstStyle/>
          <a:p>
            <a:pPr>
              <a:buFontTx/>
              <a:buChar char="-"/>
            </a:pPr>
            <a:r>
              <a:rPr lang="en-US" sz="2000" dirty="0" err="1" smtClean="0"/>
              <a:t>Yahya</a:t>
            </a:r>
            <a:r>
              <a:rPr lang="en-US" sz="2000" dirty="0" smtClean="0"/>
              <a:t> and ‘</a:t>
            </a:r>
            <a:r>
              <a:rPr lang="en-US" sz="2000" dirty="0" err="1" smtClean="0"/>
              <a:t>Eesa</a:t>
            </a:r>
            <a:r>
              <a:rPr lang="en-US" sz="2000" dirty="0" smtClean="0"/>
              <a:t> (AS)</a:t>
            </a:r>
          </a:p>
          <a:p>
            <a:pPr>
              <a:buFontTx/>
              <a:buChar char="-"/>
            </a:pPr>
            <a:r>
              <a:rPr lang="en-US" sz="2000" dirty="0" smtClean="0"/>
              <a:t>Muhammad (SAWS)</a:t>
            </a:r>
          </a:p>
          <a:p>
            <a:pPr>
              <a:buFontTx/>
              <a:buChar char="-"/>
            </a:pPr>
            <a:r>
              <a:rPr lang="en-US" sz="2000" dirty="0" smtClean="0"/>
              <a:t>Abu </a:t>
            </a:r>
            <a:r>
              <a:rPr lang="en-US" sz="2000" dirty="0" err="1" smtClean="0"/>
              <a:t>Bakr</a:t>
            </a:r>
            <a:r>
              <a:rPr lang="en-US" sz="2000" dirty="0" smtClean="0"/>
              <a:t> (RA)</a:t>
            </a:r>
          </a:p>
          <a:p>
            <a:pPr>
              <a:buFontTx/>
              <a:buChar char="-"/>
            </a:pPr>
            <a:r>
              <a:rPr lang="en-US" sz="2000" dirty="0" smtClean="0"/>
              <a:t>‘</a:t>
            </a:r>
            <a:r>
              <a:rPr lang="en-US" sz="2000" dirty="0" err="1" smtClean="0"/>
              <a:t>Umar</a:t>
            </a:r>
            <a:r>
              <a:rPr lang="en-US" sz="2000" dirty="0" smtClean="0"/>
              <a:t> (RA)</a:t>
            </a:r>
          </a:p>
          <a:p>
            <a:pPr>
              <a:buFontTx/>
              <a:buChar char="-"/>
            </a:pPr>
            <a:r>
              <a:rPr lang="en-US" sz="2000" dirty="0" err="1" smtClean="0"/>
              <a:t>Banu</a:t>
            </a:r>
            <a:r>
              <a:rPr lang="en-US" sz="2000" dirty="0" smtClean="0"/>
              <a:t> ‘</a:t>
            </a:r>
            <a:r>
              <a:rPr lang="en-US" sz="2000" dirty="0" err="1" smtClean="0"/>
              <a:t>ummayah</a:t>
            </a:r>
            <a:endParaRPr lang="en-US" sz="2000" dirty="0" smtClean="0"/>
          </a:p>
          <a:p>
            <a:pPr>
              <a:buFontTx/>
              <a:buChar char="-"/>
            </a:pPr>
            <a:r>
              <a:rPr lang="en-US" sz="2000" dirty="0" err="1" smtClean="0"/>
              <a:t>Abd</a:t>
            </a:r>
            <a:r>
              <a:rPr lang="en-US" sz="2000" dirty="0" smtClean="0"/>
              <a:t> al </a:t>
            </a:r>
            <a:r>
              <a:rPr lang="en-US" sz="2000" dirty="0" err="1" smtClean="0"/>
              <a:t>Malik</a:t>
            </a:r>
            <a:r>
              <a:rPr lang="en-US" sz="2000" dirty="0" smtClean="0"/>
              <a:t> </a:t>
            </a:r>
            <a:r>
              <a:rPr lang="en-US" sz="2000" dirty="0" err="1" smtClean="0"/>
              <a:t>ibn</a:t>
            </a:r>
            <a:r>
              <a:rPr lang="en-US" sz="2000" dirty="0" smtClean="0"/>
              <a:t> </a:t>
            </a:r>
            <a:r>
              <a:rPr lang="en-US" sz="2000" dirty="0" err="1" smtClean="0"/>
              <a:t>Marwan</a:t>
            </a:r>
            <a:endParaRPr lang="en-US" sz="2000" dirty="0" smtClean="0"/>
          </a:p>
          <a:p>
            <a:pPr>
              <a:buFontTx/>
              <a:buChar char="-"/>
            </a:pPr>
            <a:r>
              <a:rPr lang="en-US" sz="2000" dirty="0" smtClean="0"/>
              <a:t>‘</a:t>
            </a:r>
            <a:r>
              <a:rPr lang="en-US" sz="2000" dirty="0" err="1" smtClean="0"/>
              <a:t>Umar</a:t>
            </a:r>
            <a:r>
              <a:rPr lang="en-US" sz="2000" dirty="0" smtClean="0"/>
              <a:t> </a:t>
            </a:r>
            <a:r>
              <a:rPr lang="en-US" sz="2000" dirty="0" err="1" smtClean="0"/>
              <a:t>ibn</a:t>
            </a:r>
            <a:r>
              <a:rPr lang="en-US" sz="2000" dirty="0" smtClean="0"/>
              <a:t> ‘</a:t>
            </a:r>
            <a:r>
              <a:rPr lang="en-US" sz="2000" dirty="0" err="1" smtClean="0"/>
              <a:t>abd</a:t>
            </a:r>
            <a:r>
              <a:rPr lang="en-US" sz="2000" dirty="0" smtClean="0"/>
              <a:t> al ‘Aziz</a:t>
            </a:r>
          </a:p>
          <a:p>
            <a:pPr>
              <a:buFontTx/>
              <a:buChar char="-"/>
            </a:pPr>
            <a:r>
              <a:rPr lang="en-US" sz="2000" dirty="0" err="1" smtClean="0"/>
              <a:t>Nur</a:t>
            </a:r>
            <a:r>
              <a:rPr lang="en-US" sz="2000" dirty="0" smtClean="0"/>
              <a:t> ad din </a:t>
            </a:r>
            <a:r>
              <a:rPr lang="en-US" sz="2000" dirty="0" err="1" smtClean="0"/>
              <a:t>az</a:t>
            </a:r>
            <a:r>
              <a:rPr lang="en-US" sz="2000" dirty="0" smtClean="0"/>
              <a:t> </a:t>
            </a:r>
            <a:r>
              <a:rPr lang="en-US" sz="2000" dirty="0" err="1" smtClean="0"/>
              <a:t>Zengi</a:t>
            </a:r>
            <a:endParaRPr lang="en-US" sz="2000" dirty="0" smtClean="0"/>
          </a:p>
          <a:p>
            <a:pPr>
              <a:buFontTx/>
              <a:buChar char="-"/>
            </a:pPr>
            <a:r>
              <a:rPr lang="en-US" sz="2000" dirty="0" err="1" smtClean="0"/>
              <a:t>Salah</a:t>
            </a:r>
            <a:r>
              <a:rPr lang="en-US" sz="2000" dirty="0" smtClean="0"/>
              <a:t> </a:t>
            </a:r>
            <a:r>
              <a:rPr lang="en-US" sz="2000" dirty="0" err="1" smtClean="0"/>
              <a:t>ud</a:t>
            </a:r>
            <a:r>
              <a:rPr lang="en-US" sz="2000" dirty="0" smtClean="0"/>
              <a:t> Din al </a:t>
            </a:r>
            <a:r>
              <a:rPr lang="en-US" sz="2000" dirty="0" err="1" smtClean="0"/>
              <a:t>Ayyubi</a:t>
            </a:r>
            <a:endParaRPr lang="en-US" sz="2000" dirty="0" smtClean="0"/>
          </a:p>
          <a:p>
            <a:pPr>
              <a:buFontTx/>
              <a:buChar char="-"/>
            </a:pPr>
            <a:r>
              <a:rPr lang="en-US" sz="2000" dirty="0" smtClean="0"/>
              <a:t>After </a:t>
            </a:r>
            <a:r>
              <a:rPr lang="en-US" sz="2000" dirty="0" err="1" smtClean="0"/>
              <a:t>Salah</a:t>
            </a:r>
            <a:r>
              <a:rPr lang="en-US" sz="2000" dirty="0" smtClean="0"/>
              <a:t> </a:t>
            </a:r>
            <a:r>
              <a:rPr lang="en-US" sz="2000" dirty="0" err="1" smtClean="0"/>
              <a:t>ud</a:t>
            </a:r>
            <a:r>
              <a:rPr lang="en-US" sz="2000" dirty="0" smtClean="0"/>
              <a:t> Din</a:t>
            </a:r>
          </a:p>
          <a:p>
            <a:r>
              <a:rPr lang="en-US" sz="2000" dirty="0" smtClean="0"/>
              <a:t>The Qualities of </a:t>
            </a:r>
            <a:r>
              <a:rPr lang="en-US" sz="2000" smtClean="0"/>
              <a:t>the </a:t>
            </a:r>
            <a:r>
              <a:rPr lang="en-US" sz="2000" smtClean="0"/>
              <a:t>Jews</a:t>
            </a:r>
            <a:endParaRPr lang="en-US" sz="2000" dirty="0" smtClean="0"/>
          </a:p>
          <a:p>
            <a:pPr>
              <a:buFontTx/>
              <a:buChar char="-"/>
            </a:pPr>
            <a:endParaRPr lang="en-US" sz="14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Musa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After Musa </a:t>
            </a:r>
            <a:r>
              <a:rPr lang="en-US" i="1" dirty="0" smtClean="0"/>
              <a:t>'</a:t>
            </a:r>
            <a:r>
              <a:rPr lang="en-US" i="1" dirty="0" err="1" smtClean="0"/>
              <a:t>alayhi</a:t>
            </a:r>
            <a:r>
              <a:rPr lang="en-US" i="1" dirty="0" smtClean="0"/>
              <a:t> salaam</a:t>
            </a:r>
            <a:r>
              <a:rPr lang="en-US" dirty="0" smtClean="0"/>
              <a:t> and the children of Israel leave Egypt, Musa tells his people: </a:t>
            </a:r>
            <a:r>
              <a:rPr lang="en-US" i="1" dirty="0" smtClean="0"/>
              <a:t>"O My people! enter the Holy land (Palestine) which </a:t>
            </a:r>
            <a:r>
              <a:rPr lang="en-US" i="1" dirty="0" err="1" smtClean="0"/>
              <a:t>Allâh</a:t>
            </a:r>
            <a:r>
              <a:rPr lang="en-US" i="1" dirty="0" smtClean="0"/>
              <a:t> has assigned to you, and turn not back (in flight) for Then You will be returned as losers.” (5:21)</a:t>
            </a:r>
            <a:endParaRPr lang="en-US" dirty="0" smtClean="0"/>
          </a:p>
          <a:p>
            <a:r>
              <a:rPr lang="en-US" dirty="0" smtClean="0"/>
              <a:t>They tell Musa, we will not enter into that land, </a:t>
            </a:r>
            <a:r>
              <a:rPr lang="en-US" i="1" dirty="0" smtClean="0"/>
              <a:t>“so Go You and Your Lord and fight You two, we are sitting Right here.”</a:t>
            </a:r>
            <a:r>
              <a:rPr lang="en-US" dirty="0" smtClean="0"/>
              <a:t> </a:t>
            </a:r>
            <a:r>
              <a:rPr lang="en-US" i="1" dirty="0" smtClean="0"/>
              <a:t>(5:24)</a:t>
            </a:r>
          </a:p>
          <a:p>
            <a:r>
              <a:rPr lang="en-US" dirty="0" smtClean="0"/>
              <a:t>These people were not purified from their sins. </a:t>
            </a:r>
          </a:p>
          <a:p>
            <a:r>
              <a:rPr lang="en-US" dirty="0" smtClean="0"/>
              <a:t> </a:t>
            </a:r>
            <a:r>
              <a:rPr lang="en-US" dirty="0" err="1" smtClean="0"/>
              <a:t>Ibn</a:t>
            </a:r>
            <a:r>
              <a:rPr lang="en-US" dirty="0" smtClean="0"/>
              <a:t> al </a:t>
            </a:r>
            <a:r>
              <a:rPr lang="en-US" dirty="0" err="1" smtClean="0"/>
              <a:t>Qayyim</a:t>
            </a:r>
            <a:r>
              <a:rPr lang="en-US" dirty="0" smtClean="0"/>
              <a:t> (rah) says: they crossed the sea, their feet had not yet dried and they began to worship the calf.  They were still affected by the land of Egypt, the environment of paganism. </a:t>
            </a:r>
          </a:p>
          <a:p>
            <a:endParaRPr lang="en-US"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Musa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lstStyle/>
          <a:p>
            <a:r>
              <a:rPr lang="en-US" dirty="0" smtClean="0"/>
              <a:t>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dirty="0" smtClean="0"/>
              <a:t> punished them by forbidding unto them </a:t>
            </a:r>
            <a:r>
              <a:rPr lang="en-US" dirty="0" err="1" smtClean="0"/>
              <a:t>Bayt</a:t>
            </a:r>
            <a:r>
              <a:rPr lang="en-US" dirty="0" smtClean="0"/>
              <a:t> </a:t>
            </a:r>
            <a:r>
              <a:rPr lang="en-US" dirty="0" err="1" smtClean="0"/>
              <a:t>ul</a:t>
            </a:r>
            <a:r>
              <a:rPr lang="en-US" dirty="0" smtClean="0"/>
              <a:t> </a:t>
            </a:r>
            <a:r>
              <a:rPr lang="en-US" dirty="0" err="1" smtClean="0"/>
              <a:t>Maqdis</a:t>
            </a:r>
            <a:r>
              <a:rPr lang="en-US" dirty="0" smtClean="0"/>
              <a:t> for 40 years</a:t>
            </a:r>
          </a:p>
          <a:p>
            <a:r>
              <a:rPr lang="en-US" dirty="0" smtClean="0"/>
              <a:t>They were forced to wander upon the earth.  The wisdom behind this: Allah </a:t>
            </a:r>
            <a:r>
              <a:rPr lang="en-US" i="1" dirty="0" err="1" smtClean="0"/>
              <a:t>subhanahu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wanted that generation which was raised in bondage to pass away.  </a:t>
            </a:r>
          </a:p>
          <a:p>
            <a:r>
              <a:rPr lang="en-US" dirty="0" smtClean="0"/>
              <a:t>So that generation passed away after 40 years.  </a:t>
            </a:r>
          </a:p>
          <a:p>
            <a:r>
              <a:rPr lang="en-US" dirty="0" smtClean="0"/>
              <a:t>Another generation arose and with the prophet </a:t>
            </a:r>
            <a:r>
              <a:rPr lang="en-US" dirty="0" err="1" smtClean="0"/>
              <a:t>yashu’ah</a:t>
            </a:r>
            <a:r>
              <a:rPr lang="en-US" dirty="0" smtClean="0"/>
              <a:t> (Joshua) </a:t>
            </a:r>
            <a:r>
              <a:rPr lang="en-US" i="1" dirty="0" smtClean="0"/>
              <a:t>'</a:t>
            </a:r>
            <a:r>
              <a:rPr lang="en-US" i="1" dirty="0" err="1" smtClean="0"/>
              <a:t>alayhi</a:t>
            </a:r>
            <a:r>
              <a:rPr lang="en-US" i="1" dirty="0" smtClean="0"/>
              <a:t> salaam </a:t>
            </a:r>
            <a:r>
              <a:rPr lang="en-US" dirty="0" smtClean="0"/>
              <a:t>they entered Jerusalem.</a:t>
            </a:r>
          </a:p>
          <a:p>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on Musa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prophet Musa’s heart </a:t>
            </a:r>
            <a:r>
              <a:rPr lang="en-US" i="1" dirty="0" smtClean="0"/>
              <a:t>'</a:t>
            </a:r>
            <a:r>
              <a:rPr lang="en-US" i="1" dirty="0" err="1" smtClean="0"/>
              <a:t>alayhi</a:t>
            </a:r>
            <a:r>
              <a:rPr lang="en-US" i="1" dirty="0" smtClean="0"/>
              <a:t> salaam </a:t>
            </a:r>
            <a:r>
              <a:rPr lang="en-US" dirty="0" smtClean="0"/>
              <a:t>was clinging to Jerusalem (just like it was for </a:t>
            </a:r>
            <a:r>
              <a:rPr lang="en-US" dirty="0" err="1" smtClean="0"/>
              <a:t>Makkah</a:t>
            </a:r>
            <a:r>
              <a:rPr lang="en-US" dirty="0" smtClean="0"/>
              <a:t>).  </a:t>
            </a:r>
          </a:p>
          <a:p>
            <a:r>
              <a:rPr lang="en-US" dirty="0" smtClean="0"/>
              <a:t>Before he died the angel of death came to him.  He did not want to die.  So he plucked the eye of the angel. </a:t>
            </a:r>
          </a:p>
          <a:p>
            <a:r>
              <a:rPr lang="en-US" dirty="0" smtClean="0"/>
              <a:t> The angel went back to its lord.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dirty="0" smtClean="0"/>
              <a:t> said, death is written for everyone.  You must die. </a:t>
            </a:r>
          </a:p>
          <a:p>
            <a:r>
              <a:rPr lang="en-US" dirty="0" smtClean="0"/>
              <a:t> </a:t>
            </a:r>
            <a:r>
              <a:rPr lang="en-US" dirty="0" smtClean="0"/>
              <a:t>…But </a:t>
            </a:r>
            <a:r>
              <a:rPr lang="en-US" dirty="0" smtClean="0"/>
              <a:t>since you do not want to die, put your hand upon this oxen and as many hairs as you pull out then you will live that many years extra. </a:t>
            </a:r>
            <a:r>
              <a:rPr lang="en-US" dirty="0" smtClean="0"/>
              <a:t> Musa </a:t>
            </a:r>
            <a:r>
              <a:rPr lang="en-US" dirty="0" smtClean="0"/>
              <a:t>asked, and then what will happen?  Then death will come.  Musa </a:t>
            </a:r>
            <a:r>
              <a:rPr lang="en-US" i="1" dirty="0" smtClean="0"/>
              <a:t>'</a:t>
            </a:r>
            <a:r>
              <a:rPr lang="en-US" i="1" dirty="0" err="1" smtClean="0"/>
              <a:t>alayhi</a:t>
            </a:r>
            <a:r>
              <a:rPr lang="en-US" i="1" dirty="0" smtClean="0"/>
              <a:t> salaam </a:t>
            </a:r>
            <a:r>
              <a:rPr lang="en-US" dirty="0" smtClean="0"/>
              <a:t>says, then at least let me come a stone’s throw away from the Holy Land.  (It was forbidden for them to enter it).  He wanted to die close to the holy land.</a:t>
            </a:r>
            <a:endParaRPr lang="en-US"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Yashu’ah</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After the 40 years, and after Musa dies and is buried,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sends </a:t>
            </a:r>
            <a:r>
              <a:rPr lang="en-US" dirty="0" err="1" smtClean="0"/>
              <a:t>Yushu’ah</a:t>
            </a:r>
            <a:r>
              <a:rPr lang="en-US" dirty="0" smtClean="0"/>
              <a:t> </a:t>
            </a:r>
            <a:r>
              <a:rPr lang="en-US" i="1" dirty="0" smtClean="0"/>
              <a:t>'</a:t>
            </a:r>
            <a:r>
              <a:rPr lang="en-US" i="1" dirty="0" err="1" smtClean="0"/>
              <a:t>alayhi</a:t>
            </a:r>
            <a:r>
              <a:rPr lang="en-US" i="1" dirty="0" smtClean="0"/>
              <a:t> salaam </a:t>
            </a:r>
            <a:r>
              <a:rPr lang="en-US" dirty="0" smtClean="0"/>
              <a:t>the Children of Israel.</a:t>
            </a:r>
            <a:endParaRPr lang="en-US" i="1" dirty="0" smtClean="0"/>
          </a:p>
          <a:p>
            <a:r>
              <a:rPr lang="en-US" dirty="0" smtClean="0"/>
              <a:t>He is commanded to enter into Jerusalem and take it before the day is over.</a:t>
            </a:r>
          </a:p>
          <a:p>
            <a:r>
              <a:rPr lang="en-US" dirty="0" smtClean="0"/>
              <a:t>  Because of the sins of the Children of Israel, they are not able to defeat the Philistines in that day.</a:t>
            </a:r>
          </a:p>
          <a:p>
            <a:r>
              <a:rPr lang="en-US" dirty="0" smtClean="0"/>
              <a:t>  The sun was about to set. He looks at the sun and says, ‘you are commanded by Allah and I am commanded by Allah’.  So, Allah commanded the sun not to set until they were able to take Jerusalem.  </a:t>
            </a:r>
          </a:p>
          <a:p>
            <a:endParaRPr lang="en-US" dirty="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Yashu’ah</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lstStyle/>
          <a:p>
            <a:r>
              <a:rPr lang="en-US" dirty="0" smtClean="0"/>
              <a:t>However, the Jews were commanded when they were to enter into Jerusalem to say, “</a:t>
            </a:r>
            <a:r>
              <a:rPr lang="en-US" dirty="0" err="1" smtClean="0"/>
              <a:t>HiTTa</a:t>
            </a:r>
            <a:r>
              <a:rPr lang="en-US" dirty="0" smtClean="0"/>
              <a:t>”, so Allah would forgive them their sins</a:t>
            </a:r>
          </a:p>
          <a:p>
            <a:r>
              <a:rPr lang="en-US" dirty="0" smtClean="0"/>
              <a:t>The disobeyed and instead said “</a:t>
            </a:r>
            <a:r>
              <a:rPr lang="en-US" dirty="0" err="1" smtClean="0"/>
              <a:t>HinTa</a:t>
            </a:r>
            <a:r>
              <a:rPr lang="en-US" dirty="0" smtClean="0"/>
              <a:t>” which just means wheat or barley; </a:t>
            </a:r>
            <a:r>
              <a:rPr lang="en-US" dirty="0" smtClean="0"/>
              <a:t>mocking </a:t>
            </a:r>
            <a:r>
              <a:rPr lang="en-US" dirty="0" smtClean="0"/>
              <a:t>Allah’s words</a:t>
            </a:r>
          </a:p>
          <a:p>
            <a:r>
              <a:rPr lang="en-US" dirty="0" smtClean="0"/>
              <a:t>In the end, Allah </a:t>
            </a:r>
            <a:r>
              <a:rPr lang="en-US" dirty="0" err="1" smtClean="0"/>
              <a:t>subhanahu</a:t>
            </a:r>
            <a:r>
              <a:rPr lang="en-US" dirty="0" smtClean="0"/>
              <a:t> </a:t>
            </a:r>
            <a:r>
              <a:rPr lang="en-US" dirty="0" err="1" smtClean="0"/>
              <a:t>wa</a:t>
            </a:r>
            <a:r>
              <a:rPr lang="en-US" dirty="0" smtClean="0"/>
              <a:t> </a:t>
            </a:r>
            <a:r>
              <a:rPr lang="en-US" dirty="0" err="1" smtClean="0"/>
              <a:t>ta’aala</a:t>
            </a:r>
            <a:r>
              <a:rPr lang="en-US" dirty="0" smtClean="0"/>
              <a:t> </a:t>
            </a:r>
            <a:r>
              <a:rPr lang="en-US" dirty="0" smtClean="0"/>
              <a:t>entered the Children of Israel into Jerusalem.</a:t>
            </a:r>
          </a:p>
          <a:p>
            <a:r>
              <a:rPr lang="en-US" dirty="0" smtClean="0"/>
              <a:t>The Children of Israel were always led by a prophet in worshipping Allah.</a:t>
            </a: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Dawuud</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normAutofit fontScale="77500" lnSpcReduction="20000"/>
          </a:bodyPr>
          <a:lstStyle/>
          <a:p>
            <a:r>
              <a:rPr lang="en-US" i="1" dirty="0" smtClean="0">
                <a:latin typeface="Constantia" pitchFamily="18" charset="0"/>
              </a:rPr>
              <a:t>And has the news of the litigants reached you? When they climbed over the wall into (his) </a:t>
            </a:r>
            <a:r>
              <a:rPr lang="en-US" i="1" dirty="0" err="1" smtClean="0">
                <a:latin typeface="Constantia" pitchFamily="18" charset="0"/>
              </a:rPr>
              <a:t>Mihrab</a:t>
            </a:r>
            <a:r>
              <a:rPr lang="en-US" i="1" dirty="0" smtClean="0">
                <a:latin typeface="Constantia" pitchFamily="18" charset="0"/>
              </a:rPr>
              <a:t> (a praying place or a private room). When they entered in upon David, he was terrified of them, they said: Fear not! (We are) two litigants, one of whom has wronged the other; therefore judge between us with truth, and treat us not with injustice, and guide us to the Right Way.“</a:t>
            </a:r>
          </a:p>
          <a:p>
            <a:pPr>
              <a:buNone/>
            </a:pPr>
            <a:endParaRPr lang="en-US" dirty="0" smtClean="0">
              <a:latin typeface="Constantia" pitchFamily="18" charset="0"/>
            </a:endParaRPr>
          </a:p>
          <a:p>
            <a:r>
              <a:rPr lang="en-US" i="1" dirty="0" smtClean="0">
                <a:latin typeface="Constantia" pitchFamily="18" charset="0"/>
              </a:rPr>
              <a:t>"Verily, this is my brother (in religion) has ninety nine ewes, while I have only one ewe, and he says: 'Hand it over to me,' and he overpowered me in speech.“</a:t>
            </a:r>
          </a:p>
          <a:p>
            <a:pPr>
              <a:buNone/>
            </a:pPr>
            <a:endParaRPr lang="en-US" dirty="0" smtClean="0">
              <a:latin typeface="Constantia" pitchFamily="18" charset="0"/>
            </a:endParaRPr>
          </a:p>
          <a:p>
            <a:r>
              <a:rPr lang="en-US" i="1" dirty="0" smtClean="0">
                <a:latin typeface="Constantia" pitchFamily="18" charset="0"/>
              </a:rPr>
              <a:t>David said immediately without listening to the opponent: "He has wronged you in demanding your ewe in addition to his ewes. And, verily, many partners oppress one another, except those who believe and do righteous good deeds, and they are few.“</a:t>
            </a:r>
          </a:p>
          <a:p>
            <a:endParaRPr lang="en-US" dirty="0" smtClean="0">
              <a:latin typeface="Constantia" pitchFamily="18" charset="0"/>
            </a:endParaRP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Dawuud</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normAutofit lnSpcReduction="10000"/>
          </a:bodyPr>
          <a:lstStyle/>
          <a:p>
            <a:r>
              <a:rPr lang="en-US" i="1" dirty="0" smtClean="0">
                <a:latin typeface="Constantia" pitchFamily="18" charset="0"/>
              </a:rPr>
              <a:t>And David guessed that We have tried him and he sought Forgiveness of his Lord, and he fell down prostrate and turned to Allah in repentance. So We forgave him that, and verily, for him is a near access to Us, and as good place of final return Paradise.</a:t>
            </a:r>
          </a:p>
          <a:p>
            <a:pPr>
              <a:buNone/>
            </a:pPr>
            <a:endParaRPr lang="en-US" dirty="0" smtClean="0">
              <a:latin typeface="Constantia" pitchFamily="18" charset="0"/>
            </a:endParaRPr>
          </a:p>
          <a:p>
            <a:r>
              <a:rPr lang="en-US" i="1" dirty="0" smtClean="0">
                <a:latin typeface="Constantia" pitchFamily="18" charset="0"/>
              </a:rPr>
              <a:t>O David! Verily! We have placed you as a successor on earth, so judge you between men in truth and justice. And follow not your desire for it will mislead you from the Path of Allah. Verily! Those who wander astray from the Path (38: 21-26)</a:t>
            </a:r>
            <a:endParaRPr lang="en-US"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Sulayman</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He finally completed the re-building of </a:t>
            </a:r>
            <a:r>
              <a:rPr lang="en-US" dirty="0" err="1" smtClean="0"/>
              <a:t>Masjid</a:t>
            </a:r>
            <a:r>
              <a:rPr lang="en-US" dirty="0" smtClean="0"/>
              <a:t> </a:t>
            </a:r>
            <a:r>
              <a:rPr lang="en-US" dirty="0" err="1" smtClean="0"/>
              <a:t>ul</a:t>
            </a:r>
            <a:r>
              <a:rPr lang="en-US" dirty="0" smtClean="0"/>
              <a:t> </a:t>
            </a:r>
            <a:r>
              <a:rPr lang="en-US" dirty="0" err="1" smtClean="0"/>
              <a:t>Aqsa</a:t>
            </a:r>
            <a:endParaRPr lang="en-US" dirty="0" smtClean="0"/>
          </a:p>
          <a:p>
            <a:r>
              <a:rPr lang="en-US" dirty="0" smtClean="0"/>
              <a:t>He then asked Allah for three things (reported by Abdullah </a:t>
            </a:r>
            <a:r>
              <a:rPr lang="en-US" dirty="0" err="1" smtClean="0"/>
              <a:t>ibn</a:t>
            </a:r>
            <a:r>
              <a:rPr lang="en-US" dirty="0" smtClean="0"/>
              <a:t> </a:t>
            </a:r>
            <a:r>
              <a:rPr lang="en-US" dirty="0" err="1" smtClean="0"/>
              <a:t>Amr</a:t>
            </a:r>
            <a:r>
              <a:rPr lang="en-US" dirty="0" smtClean="0"/>
              <a:t> </a:t>
            </a:r>
            <a:r>
              <a:rPr lang="en-US" dirty="0" err="1" smtClean="0"/>
              <a:t>ibn</a:t>
            </a:r>
            <a:r>
              <a:rPr lang="en-US" dirty="0" smtClean="0"/>
              <a:t> al </a:t>
            </a:r>
            <a:r>
              <a:rPr lang="en-US" dirty="0" err="1" smtClean="0"/>
              <a:t>Aas</a:t>
            </a:r>
            <a:r>
              <a:rPr lang="en-US" dirty="0" smtClean="0"/>
              <a:t>).</a:t>
            </a:r>
          </a:p>
          <a:p>
            <a:pPr marL="514350" indent="-514350">
              <a:buNone/>
            </a:pPr>
            <a:r>
              <a:rPr lang="en-US" dirty="0" smtClean="0"/>
              <a:t>1) A judgment that is in agreement with what Allah wants.  Allah gave him this.  </a:t>
            </a:r>
          </a:p>
          <a:p>
            <a:pPr marL="514350" indent="-514350">
              <a:buNone/>
            </a:pPr>
            <a:r>
              <a:rPr lang="en-US" dirty="0" smtClean="0"/>
              <a:t>2) A kingdom that no one would have after him (His </a:t>
            </a:r>
            <a:r>
              <a:rPr lang="en-US" dirty="0" err="1" smtClean="0"/>
              <a:t>du’a</a:t>
            </a:r>
            <a:r>
              <a:rPr lang="en-US" dirty="0" smtClean="0"/>
              <a:t>: Oh Allah forgive my sins and give me a kingdom which will not be given to anyone after me.  You are the one who grants and bestows all things).  </a:t>
            </a:r>
            <a:r>
              <a:rPr lang="en-US" dirty="0" err="1" smtClean="0"/>
              <a:t>Sulayman’s</a:t>
            </a:r>
            <a:r>
              <a:rPr lang="en-US" dirty="0" smtClean="0"/>
              <a:t> kingdom and power was such that even the </a:t>
            </a:r>
            <a:r>
              <a:rPr lang="en-US" dirty="0" err="1" smtClean="0"/>
              <a:t>jinns</a:t>
            </a:r>
            <a:r>
              <a:rPr lang="en-US" dirty="0" smtClean="0"/>
              <a:t> were under his command.  He used to spend the morning in Jerusalem.  When it would become hot, he would spend the afternoon in Kabul, Afghanistan.  This is because the winds were under his </a:t>
            </a:r>
            <a:r>
              <a:rPr lang="en-US" dirty="0" smtClean="0"/>
              <a:t>command.</a:t>
            </a:r>
            <a:endParaRPr lang="en-US"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Sulayman</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lstStyle/>
          <a:p>
            <a:pPr>
              <a:buNone/>
            </a:pPr>
            <a:r>
              <a:rPr lang="en-US" dirty="0" smtClean="0"/>
              <a:t>3) That any man come forth from their house </a:t>
            </a:r>
            <a:r>
              <a:rPr lang="en-US" i="1" dirty="0" smtClean="0"/>
              <a:t>only </a:t>
            </a:r>
            <a:r>
              <a:rPr lang="en-US" dirty="0" smtClean="0"/>
              <a:t>wanting to pray in this house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and that he comes forth from his sins like the day his mother gave birth to them.</a:t>
            </a:r>
          </a:p>
          <a:p>
            <a:pPr>
              <a:buNone/>
            </a:pPr>
            <a:endParaRPr lang="en-US" dirty="0" smtClean="0"/>
          </a:p>
          <a:p>
            <a:pPr>
              <a:buNone/>
            </a:pPr>
            <a:r>
              <a:rPr lang="en-US" dirty="0" smtClean="0"/>
              <a:t>The prophet </a:t>
            </a:r>
            <a:r>
              <a:rPr lang="en-US" i="1" dirty="0" smtClean="0"/>
              <a:t>Sal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i="1" dirty="0" smtClean="0"/>
              <a:t> </a:t>
            </a:r>
            <a:r>
              <a:rPr lang="en-US" dirty="0" smtClean="0"/>
              <a:t>said, we ask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dirty="0" smtClean="0"/>
              <a:t> to give this to us (since he has not given it to </a:t>
            </a:r>
            <a:r>
              <a:rPr lang="en-US" dirty="0" err="1" smtClean="0"/>
              <a:t>Sulayman</a:t>
            </a:r>
            <a:r>
              <a:rPr lang="en-US" dirty="0" smtClean="0"/>
              <a:t>).</a:t>
            </a:r>
          </a:p>
          <a:p>
            <a:pPr>
              <a:buNone/>
            </a:pPr>
            <a:r>
              <a:rPr lang="en-US" dirty="0" smtClean="0"/>
              <a:t>* Example of Abdullah </a:t>
            </a:r>
            <a:r>
              <a:rPr lang="en-US" dirty="0" err="1" smtClean="0"/>
              <a:t>ibn</a:t>
            </a:r>
            <a:r>
              <a:rPr lang="en-US" dirty="0" smtClean="0"/>
              <a:t> ‘</a:t>
            </a:r>
            <a:r>
              <a:rPr lang="en-US" dirty="0" err="1" smtClean="0"/>
              <a:t>Umar</a:t>
            </a:r>
            <a:r>
              <a:rPr lang="en-US" dirty="0" smtClean="0"/>
              <a:t>. </a:t>
            </a:r>
          </a:p>
          <a:p>
            <a:pPr>
              <a:buNone/>
            </a:pPr>
            <a:endParaRPr lang="en-US" dirty="0" smtClean="0"/>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t>
            </a:r>
            <a:r>
              <a:rPr lang="en-US" dirty="0" err="1" smtClean="0"/>
              <a:t>Sulayman</a:t>
            </a:r>
            <a:r>
              <a:rPr lang="en-US" dirty="0" smtClean="0"/>
              <a:t> ‘</a:t>
            </a:r>
            <a:r>
              <a:rPr lang="en-US" dirty="0" err="1" smtClean="0"/>
              <a:t>alayhi</a:t>
            </a:r>
            <a:r>
              <a:rPr lang="en-US" dirty="0" smtClean="0"/>
              <a:t> salaam</a:t>
            </a:r>
            <a:endParaRPr lang="en-US" dirty="0"/>
          </a:p>
        </p:txBody>
      </p:sp>
      <p:sp>
        <p:nvSpPr>
          <p:cNvPr id="3" name="Content Placeholder 2"/>
          <p:cNvSpPr>
            <a:spLocks noGrp="1"/>
          </p:cNvSpPr>
          <p:nvPr>
            <p:ph sz="quarter" idx="1"/>
          </p:nvPr>
        </p:nvSpPr>
        <p:spPr/>
        <p:txBody>
          <a:bodyPr/>
          <a:lstStyle/>
          <a:p>
            <a:r>
              <a:rPr lang="en-US" dirty="0" smtClean="0"/>
              <a:t>The children of Israel fall </a:t>
            </a:r>
            <a:r>
              <a:rPr lang="en-US" dirty="0" smtClean="0"/>
              <a:t>into </a:t>
            </a:r>
            <a:r>
              <a:rPr lang="en-US" dirty="0" smtClean="0"/>
              <a:t>great sin and go into idol worship.  </a:t>
            </a:r>
          </a:p>
          <a:p>
            <a:r>
              <a:rPr lang="en-US" dirty="0" smtClean="0"/>
              <a:t>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punishes them with the Babylonian king </a:t>
            </a:r>
            <a:r>
              <a:rPr lang="en-CA" dirty="0" smtClean="0"/>
              <a:t>Nebuchadnezzar </a:t>
            </a:r>
            <a:r>
              <a:rPr lang="en-US" dirty="0" smtClean="0"/>
              <a:t> who comes and destroys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(What the Jews and Christians call the Jewish Temple) in 587 BCE.  </a:t>
            </a:r>
          </a:p>
          <a:p>
            <a:r>
              <a:rPr lang="en-US" dirty="0" smtClean="0"/>
              <a:t>He takes the Children of Israel into captivity.  </a:t>
            </a:r>
          </a:p>
          <a:p>
            <a:r>
              <a:rPr lang="en-US" dirty="0" smtClean="0"/>
              <a:t>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sends them many prophets among them </a:t>
            </a:r>
            <a:r>
              <a:rPr lang="en-US" dirty="0" err="1" smtClean="0"/>
              <a:t>Daniaal</a:t>
            </a:r>
            <a:r>
              <a:rPr lang="en-US" dirty="0" smtClean="0"/>
              <a:t> </a:t>
            </a:r>
            <a:r>
              <a:rPr lang="en-US" i="1" dirty="0" smtClean="0"/>
              <a:t>'</a:t>
            </a:r>
            <a:r>
              <a:rPr lang="en-US" i="1" dirty="0" err="1" smtClean="0"/>
              <a:t>alayhi</a:t>
            </a:r>
            <a:r>
              <a:rPr lang="en-US" i="1" dirty="0" smtClean="0"/>
              <a:t> salaam </a:t>
            </a:r>
            <a:r>
              <a:rPr lang="en-US" dirty="0" smtClean="0"/>
              <a:t>(Daniel). </a:t>
            </a:r>
            <a:endParaRPr lang="en-US"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Masjid</a:t>
            </a:r>
            <a:r>
              <a:rPr lang="en-US" dirty="0" smtClean="0"/>
              <a:t> </a:t>
            </a:r>
            <a:r>
              <a:rPr lang="en-US" dirty="0" err="1" smtClean="0"/>
              <a:t>ul</a:t>
            </a:r>
            <a:r>
              <a:rPr lang="en-US" dirty="0" smtClean="0"/>
              <a:t> </a:t>
            </a:r>
            <a:r>
              <a:rPr lang="en-US" dirty="0" err="1" smtClean="0"/>
              <a:t>Aqsa</a:t>
            </a:r>
            <a:endParaRPr lang="en-US" dirty="0"/>
          </a:p>
        </p:txBody>
      </p:sp>
      <p:pic>
        <p:nvPicPr>
          <p:cNvPr id="3074" name="Picture 2"/>
          <p:cNvPicPr>
            <a:picLocks noChangeAspect="1" noChangeArrowheads="1"/>
          </p:cNvPicPr>
          <p:nvPr/>
        </p:nvPicPr>
        <p:blipFill>
          <a:blip r:embed="rId2"/>
          <a:srcRect/>
          <a:stretch>
            <a:fillRect/>
          </a:stretch>
        </p:blipFill>
        <p:spPr bwMode="auto">
          <a:xfrm>
            <a:off x="1600200" y="1600200"/>
            <a:ext cx="5985532" cy="4515871"/>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Prophets</a:t>
            </a:r>
            <a:endParaRPr lang="en-US" dirty="0"/>
          </a:p>
        </p:txBody>
      </p:sp>
      <p:sp>
        <p:nvSpPr>
          <p:cNvPr id="3" name="Content Placeholder 2"/>
          <p:cNvSpPr>
            <a:spLocks noGrp="1"/>
          </p:cNvSpPr>
          <p:nvPr>
            <p:ph sz="quarter" idx="1"/>
          </p:nvPr>
        </p:nvSpPr>
        <p:spPr/>
        <p:txBody>
          <a:bodyPr>
            <a:normAutofit/>
          </a:bodyPr>
          <a:lstStyle/>
          <a:p>
            <a:endParaRPr lang="en-US" dirty="0" smtClean="0"/>
          </a:p>
          <a:p>
            <a:endParaRPr lang="en-US" dirty="0" smtClean="0"/>
          </a:p>
          <a:p>
            <a:r>
              <a:rPr lang="en-US" dirty="0" smtClean="0"/>
              <a:t>Allah </a:t>
            </a:r>
            <a:r>
              <a:rPr lang="en-US" i="1" dirty="0" err="1" smtClean="0"/>
              <a:t>subhanahu</a:t>
            </a:r>
            <a:r>
              <a:rPr lang="en-US" i="1" dirty="0" smtClean="0"/>
              <a:t> </a:t>
            </a:r>
            <a:r>
              <a:rPr lang="en-US" i="1" dirty="0" err="1" smtClean="0"/>
              <a:t>wa</a:t>
            </a:r>
            <a:r>
              <a:rPr lang="en-US" i="1" dirty="0" smtClean="0"/>
              <a:t> </a:t>
            </a:r>
            <a:r>
              <a:rPr lang="en-US" i="1" dirty="0" err="1" smtClean="0"/>
              <a:t>ta’ala</a:t>
            </a:r>
            <a:r>
              <a:rPr lang="en-US" dirty="0" smtClean="0"/>
              <a:t> has mercy on the Children of Israel.  He allows them to return to </a:t>
            </a:r>
            <a:r>
              <a:rPr lang="en-US" dirty="0" err="1" smtClean="0"/>
              <a:t>Bayt</a:t>
            </a:r>
            <a:r>
              <a:rPr lang="en-US" dirty="0" smtClean="0"/>
              <a:t> </a:t>
            </a:r>
            <a:r>
              <a:rPr lang="en-US" dirty="0" err="1" smtClean="0"/>
              <a:t>ul</a:t>
            </a:r>
            <a:r>
              <a:rPr lang="en-US" dirty="0" smtClean="0"/>
              <a:t> </a:t>
            </a:r>
            <a:r>
              <a:rPr lang="en-US" dirty="0" err="1" smtClean="0"/>
              <a:t>Maqdis</a:t>
            </a:r>
            <a:r>
              <a:rPr lang="en-US" dirty="0" smtClean="0"/>
              <a:t> and sends them many prophets which Muhammad </a:t>
            </a:r>
            <a:r>
              <a:rPr lang="en-US" i="1" dirty="0" err="1" smtClean="0"/>
              <a:t>sal</a:t>
            </a:r>
            <a:r>
              <a:rPr lang="en-US" i="1" dirty="0" smtClean="0"/>
              <a:t>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dirty="0" smtClean="0"/>
              <a:t> tells us about.</a:t>
            </a:r>
          </a:p>
          <a:p>
            <a:pPr>
              <a:buNone/>
            </a:pPr>
            <a:endParaRPr lang="en-US" dirty="0" smtClean="0"/>
          </a:p>
          <a:p>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Other Prophets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In the Qur’an,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tells us in the story of </a:t>
            </a:r>
            <a:r>
              <a:rPr lang="en-US" dirty="0" err="1" smtClean="0"/>
              <a:t>Maryam</a:t>
            </a:r>
            <a:r>
              <a:rPr lang="en-US" dirty="0" smtClean="0"/>
              <a:t> </a:t>
            </a:r>
            <a:r>
              <a:rPr lang="en-US" i="1" dirty="0" smtClean="0"/>
              <a:t>'</a:t>
            </a:r>
            <a:r>
              <a:rPr lang="en-US" i="1" dirty="0" err="1" smtClean="0"/>
              <a:t>alayhi</a:t>
            </a:r>
            <a:r>
              <a:rPr lang="en-US" i="1" dirty="0" smtClean="0"/>
              <a:t> salaam’s</a:t>
            </a:r>
            <a:r>
              <a:rPr lang="en-US" dirty="0" smtClean="0"/>
              <a:t> mother who says when she is pregnant:  I have given you,  oh Allah (</a:t>
            </a:r>
            <a:r>
              <a:rPr lang="en-US" i="1" dirty="0" smtClean="0"/>
              <a:t>‘</a:t>
            </a:r>
            <a:r>
              <a:rPr lang="en-US" i="1" dirty="0" err="1" smtClean="0"/>
              <a:t>azza</a:t>
            </a:r>
            <a:r>
              <a:rPr lang="en-US" i="1" dirty="0" smtClean="0"/>
              <a:t> </a:t>
            </a:r>
            <a:r>
              <a:rPr lang="en-US" i="1" dirty="0" err="1" smtClean="0"/>
              <a:t>wa</a:t>
            </a:r>
            <a:r>
              <a:rPr lang="en-US" i="1" dirty="0" smtClean="0"/>
              <a:t> </a:t>
            </a:r>
            <a:r>
              <a:rPr lang="en-US" dirty="0" err="1" smtClean="0"/>
              <a:t>jall</a:t>
            </a:r>
            <a:r>
              <a:rPr lang="en-US" dirty="0" smtClean="0"/>
              <a:t>) as a vow what is in my belly. This means, what I am going to give birth to will just be in </a:t>
            </a:r>
            <a:r>
              <a:rPr lang="en-US" dirty="0" err="1" smtClean="0"/>
              <a:t>Masjid</a:t>
            </a:r>
            <a:r>
              <a:rPr lang="en-US" dirty="0" smtClean="0"/>
              <a:t> al </a:t>
            </a:r>
            <a:r>
              <a:rPr lang="en-US" dirty="0" err="1" smtClean="0"/>
              <a:t>Aqsa</a:t>
            </a:r>
            <a:r>
              <a:rPr lang="en-US" dirty="0" smtClean="0"/>
              <a:t> worshipping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dirty="0" smtClean="0"/>
              <a:t>.  She gave birth to </a:t>
            </a:r>
            <a:r>
              <a:rPr lang="en-US" dirty="0" err="1" smtClean="0"/>
              <a:t>Maryam</a:t>
            </a:r>
            <a:r>
              <a:rPr lang="en-US" dirty="0" smtClean="0"/>
              <a:t> </a:t>
            </a:r>
            <a:r>
              <a:rPr lang="en-US" dirty="0" err="1" smtClean="0"/>
              <a:t>bint</a:t>
            </a:r>
            <a:r>
              <a:rPr lang="en-US" dirty="0" smtClean="0"/>
              <a:t> ‘</a:t>
            </a:r>
            <a:r>
              <a:rPr lang="en-US" dirty="0" err="1" smtClean="0"/>
              <a:t>Imran</a:t>
            </a:r>
            <a:r>
              <a:rPr lang="en-US" dirty="0" smtClean="0"/>
              <a:t>.</a:t>
            </a:r>
          </a:p>
          <a:p>
            <a:endParaRPr lang="en-US" dirty="0" smtClean="0"/>
          </a:p>
          <a:p>
            <a:r>
              <a:rPr lang="en-US" dirty="0" smtClean="0"/>
              <a:t>Every time </a:t>
            </a:r>
            <a:r>
              <a:rPr lang="en-US" dirty="0" err="1" smtClean="0"/>
              <a:t>Zakariya</a:t>
            </a:r>
            <a:r>
              <a:rPr lang="en-US" dirty="0" smtClean="0"/>
              <a:t> </a:t>
            </a:r>
            <a:r>
              <a:rPr lang="en-US" i="1" dirty="0" smtClean="0"/>
              <a:t>'</a:t>
            </a:r>
            <a:r>
              <a:rPr lang="en-US" i="1" dirty="0" err="1" smtClean="0"/>
              <a:t>alayhi</a:t>
            </a:r>
            <a:r>
              <a:rPr lang="en-US" i="1" dirty="0" smtClean="0"/>
              <a:t> salaam </a:t>
            </a:r>
            <a:r>
              <a:rPr lang="en-US" dirty="0" smtClean="0"/>
              <a:t>would enter into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he would find </a:t>
            </a:r>
            <a:r>
              <a:rPr lang="en-US" dirty="0" err="1" smtClean="0"/>
              <a:t>Maryam</a:t>
            </a:r>
            <a:r>
              <a:rPr lang="en-US" dirty="0" smtClean="0"/>
              <a:t> </a:t>
            </a:r>
            <a:r>
              <a:rPr lang="en-US" i="1" dirty="0" smtClean="0"/>
              <a:t>'</a:t>
            </a:r>
            <a:r>
              <a:rPr lang="en-US" i="1" dirty="0" err="1" smtClean="0"/>
              <a:t>alayha</a:t>
            </a:r>
            <a:r>
              <a:rPr lang="en-US" i="1" dirty="0" smtClean="0"/>
              <a:t> salaam </a:t>
            </a:r>
            <a:r>
              <a:rPr lang="en-US" dirty="0" smtClean="0"/>
              <a:t>worshipping 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there.  </a:t>
            </a:r>
          </a:p>
          <a:p>
            <a:endParaRPr lang="en-US"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Yahya</a:t>
            </a:r>
            <a:r>
              <a:rPr lang="en-US" dirty="0" smtClean="0"/>
              <a:t> and </a:t>
            </a:r>
            <a:r>
              <a:rPr lang="en-US" dirty="0" err="1" smtClean="0"/>
              <a:t>Eesa</a:t>
            </a:r>
            <a:r>
              <a:rPr lang="en-US" dirty="0" smtClean="0"/>
              <a:t> ‘</a:t>
            </a:r>
            <a:r>
              <a:rPr lang="en-US" dirty="0" err="1" smtClean="0"/>
              <a:t>alayhuma</a:t>
            </a:r>
            <a:r>
              <a:rPr lang="en-US" dirty="0" smtClean="0"/>
              <a:t> salaam</a:t>
            </a:r>
            <a:endParaRPr lang="en-US" dirty="0"/>
          </a:p>
        </p:txBody>
      </p:sp>
      <p:sp>
        <p:nvSpPr>
          <p:cNvPr id="3" name="Content Placeholder 2"/>
          <p:cNvSpPr>
            <a:spLocks noGrp="1"/>
          </p:cNvSpPr>
          <p:nvPr>
            <p:ph sz="quarter" idx="1"/>
          </p:nvPr>
        </p:nvSpPr>
        <p:spPr>
          <a:xfrm>
            <a:off x="301752" y="1295400"/>
            <a:ext cx="8503920" cy="5029200"/>
          </a:xfrm>
        </p:spPr>
        <p:txBody>
          <a:bodyPr>
            <a:normAutofit/>
          </a:bodyPr>
          <a:lstStyle/>
          <a:p>
            <a:r>
              <a:rPr lang="en-US" dirty="0" smtClean="0"/>
              <a:t>Allah commanded </a:t>
            </a:r>
            <a:r>
              <a:rPr lang="en-US" dirty="0" err="1" smtClean="0"/>
              <a:t>Yahya</a:t>
            </a:r>
            <a:r>
              <a:rPr lang="en-US" dirty="0" smtClean="0"/>
              <a:t> with five commands.  </a:t>
            </a:r>
          </a:p>
          <a:p>
            <a:r>
              <a:rPr lang="en-US" dirty="0" smtClean="0"/>
              <a:t>He was to act upon them and to command the children of Israel with them.  </a:t>
            </a:r>
          </a:p>
          <a:p>
            <a:r>
              <a:rPr lang="en-US" dirty="0" err="1" smtClean="0"/>
              <a:t>Yayha</a:t>
            </a:r>
            <a:r>
              <a:rPr lang="en-US" dirty="0" smtClean="0"/>
              <a:t> bin </a:t>
            </a:r>
            <a:r>
              <a:rPr lang="en-US" dirty="0" err="1" smtClean="0"/>
              <a:t>zakaria</a:t>
            </a:r>
            <a:r>
              <a:rPr lang="en-US" dirty="0" smtClean="0"/>
              <a:t> was slow to command the children of Israel to act upon it.  </a:t>
            </a:r>
          </a:p>
          <a:p>
            <a:r>
              <a:rPr lang="en-US" dirty="0" smtClean="0"/>
              <a:t>Allah </a:t>
            </a:r>
            <a:r>
              <a:rPr lang="en-US" i="1" dirty="0" err="1" smtClean="0"/>
              <a:t>subhanau</a:t>
            </a:r>
            <a:r>
              <a:rPr lang="en-US" i="1" dirty="0" smtClean="0"/>
              <a:t> </a:t>
            </a:r>
            <a:r>
              <a:rPr lang="en-US" i="1" dirty="0" err="1" smtClean="0"/>
              <a:t>wa</a:t>
            </a:r>
            <a:r>
              <a:rPr lang="en-US" i="1" dirty="0" smtClean="0"/>
              <a:t> </a:t>
            </a:r>
            <a:r>
              <a:rPr lang="en-US" i="1" dirty="0" err="1" smtClean="0"/>
              <a:t>ta'ala</a:t>
            </a:r>
            <a:r>
              <a:rPr lang="en-US" i="1" dirty="0" smtClean="0"/>
              <a:t> </a:t>
            </a:r>
            <a:r>
              <a:rPr lang="en-US" dirty="0" smtClean="0"/>
              <a:t>commanded ‘</a:t>
            </a:r>
            <a:r>
              <a:rPr lang="en-US" dirty="0" err="1" smtClean="0"/>
              <a:t>Eesa</a:t>
            </a:r>
            <a:r>
              <a:rPr lang="en-US" dirty="0" smtClean="0"/>
              <a:t> </a:t>
            </a:r>
            <a:r>
              <a:rPr lang="en-US" i="1" dirty="0" smtClean="0"/>
              <a:t>'</a:t>
            </a:r>
            <a:r>
              <a:rPr lang="en-US" i="1" dirty="0" err="1" smtClean="0"/>
              <a:t>alayhi</a:t>
            </a:r>
            <a:r>
              <a:rPr lang="en-US" i="1" dirty="0" smtClean="0"/>
              <a:t> salaam </a:t>
            </a:r>
            <a:r>
              <a:rPr lang="en-US" dirty="0" smtClean="0"/>
              <a:t>to tell </a:t>
            </a:r>
            <a:r>
              <a:rPr lang="en-US" dirty="0" err="1" smtClean="0"/>
              <a:t>Yahya</a:t>
            </a:r>
            <a:r>
              <a:rPr lang="en-US" dirty="0" smtClean="0"/>
              <a:t> (‘</a:t>
            </a:r>
            <a:r>
              <a:rPr lang="en-US" dirty="0" err="1" smtClean="0"/>
              <a:t>Eesa’s</a:t>
            </a:r>
            <a:r>
              <a:rPr lang="en-US" dirty="0" smtClean="0"/>
              <a:t> cousin), ‘either you (</a:t>
            </a:r>
            <a:r>
              <a:rPr lang="en-US" dirty="0" err="1" smtClean="0"/>
              <a:t>Yahya</a:t>
            </a:r>
            <a:r>
              <a:rPr lang="en-US" dirty="0" smtClean="0"/>
              <a:t>) command the children of Israel with it or I will command them with it’.  </a:t>
            </a:r>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Yahya</a:t>
            </a:r>
            <a:r>
              <a:rPr lang="en-US" dirty="0" smtClean="0"/>
              <a:t> and </a:t>
            </a:r>
            <a:r>
              <a:rPr lang="en-US" dirty="0" err="1" smtClean="0"/>
              <a:t>Eesa</a:t>
            </a:r>
            <a:r>
              <a:rPr lang="en-US" dirty="0" smtClean="0"/>
              <a:t> ‘</a:t>
            </a:r>
            <a:r>
              <a:rPr lang="en-US" dirty="0" err="1" smtClean="0"/>
              <a:t>alayhuma</a:t>
            </a:r>
            <a:r>
              <a:rPr lang="en-US" dirty="0" smtClean="0"/>
              <a:t> salaam</a:t>
            </a:r>
            <a:endParaRPr lang="en-US" dirty="0"/>
          </a:p>
        </p:txBody>
      </p:sp>
      <p:sp>
        <p:nvSpPr>
          <p:cNvPr id="3" name="Content Placeholder 2"/>
          <p:cNvSpPr>
            <a:spLocks noGrp="1"/>
          </p:cNvSpPr>
          <p:nvPr>
            <p:ph sz="quarter" idx="1"/>
          </p:nvPr>
        </p:nvSpPr>
        <p:spPr/>
        <p:txBody>
          <a:bodyPr>
            <a:normAutofit lnSpcReduction="10000"/>
          </a:bodyPr>
          <a:lstStyle/>
          <a:p>
            <a:r>
              <a:rPr lang="en-US" sz="3000" dirty="0" err="1" smtClean="0"/>
              <a:t>Yahya</a:t>
            </a:r>
            <a:r>
              <a:rPr lang="en-US" sz="3000" dirty="0" smtClean="0"/>
              <a:t> said, ‘I am afraid  if you are to tell the Children of Israel before me then Allah </a:t>
            </a:r>
            <a:r>
              <a:rPr lang="en-US" sz="3000" i="1" dirty="0" smtClean="0"/>
              <a:t>‘</a:t>
            </a:r>
            <a:r>
              <a:rPr lang="en-US" sz="3000" i="1" dirty="0" err="1" smtClean="0"/>
              <a:t>azza</a:t>
            </a:r>
            <a:r>
              <a:rPr lang="en-US" sz="3000" i="1" dirty="0" smtClean="0"/>
              <a:t> </a:t>
            </a:r>
            <a:r>
              <a:rPr lang="en-US" sz="3000" i="1" dirty="0" err="1" smtClean="0"/>
              <a:t>wa</a:t>
            </a:r>
            <a:r>
              <a:rPr lang="en-US" sz="3000" i="1" dirty="0" smtClean="0"/>
              <a:t> </a:t>
            </a:r>
            <a:r>
              <a:rPr lang="en-US" sz="3000" i="1" dirty="0" err="1" smtClean="0"/>
              <a:t>jall</a:t>
            </a:r>
            <a:r>
              <a:rPr lang="en-US" sz="3000" dirty="0" smtClean="0"/>
              <a:t> will either cause the earth to swallow me or will punish me.  </a:t>
            </a:r>
          </a:p>
          <a:p>
            <a:r>
              <a:rPr lang="en-US" sz="3000" dirty="0" smtClean="0"/>
              <a:t>So, </a:t>
            </a:r>
            <a:r>
              <a:rPr lang="en-US" sz="3000" dirty="0" err="1" smtClean="0"/>
              <a:t>Yahya</a:t>
            </a:r>
            <a:r>
              <a:rPr lang="en-US" sz="3000" dirty="0" smtClean="0"/>
              <a:t> gathers the people in </a:t>
            </a:r>
            <a:r>
              <a:rPr lang="en-US" sz="3000" dirty="0" err="1" smtClean="0"/>
              <a:t>Bayt</a:t>
            </a:r>
            <a:r>
              <a:rPr lang="en-US" sz="3000" dirty="0" smtClean="0"/>
              <a:t> </a:t>
            </a:r>
            <a:r>
              <a:rPr lang="en-US" sz="3000" dirty="0" err="1" smtClean="0"/>
              <a:t>ul</a:t>
            </a:r>
            <a:r>
              <a:rPr lang="en-US" sz="3000" dirty="0" smtClean="0"/>
              <a:t> </a:t>
            </a:r>
            <a:r>
              <a:rPr lang="en-US" sz="3000" dirty="0" err="1" smtClean="0"/>
              <a:t>Maqdis</a:t>
            </a:r>
            <a:r>
              <a:rPr lang="en-US" sz="3000" dirty="0" smtClean="0"/>
              <a:t>.  He tells them about the commands- fasting, charity, </a:t>
            </a:r>
            <a:r>
              <a:rPr lang="en-US" sz="3000" dirty="0" err="1" smtClean="0"/>
              <a:t>tawheed</a:t>
            </a:r>
            <a:r>
              <a:rPr lang="en-US" sz="3000" dirty="0" smtClean="0"/>
              <a:t>, prayer, </a:t>
            </a:r>
            <a:r>
              <a:rPr lang="en-US" sz="3000" dirty="0" err="1" smtClean="0"/>
              <a:t>dhikr</a:t>
            </a:r>
            <a:r>
              <a:rPr lang="en-US" sz="3000" dirty="0" smtClean="0"/>
              <a:t>.  The prophet </a:t>
            </a:r>
            <a:r>
              <a:rPr lang="en-US" sz="3000" i="1" dirty="0" err="1" smtClean="0"/>
              <a:t>sal</a:t>
            </a:r>
            <a:r>
              <a:rPr lang="en-US" sz="3000" i="1" dirty="0" smtClean="0"/>
              <a:t> </a:t>
            </a:r>
            <a:r>
              <a:rPr lang="en-US" sz="3000" i="1" dirty="0" err="1" smtClean="0"/>
              <a:t>Allahu</a:t>
            </a:r>
            <a:r>
              <a:rPr lang="en-US" sz="3000" i="1" dirty="0" smtClean="0"/>
              <a:t> ‘</a:t>
            </a:r>
            <a:r>
              <a:rPr lang="en-US" sz="3000" i="1" dirty="0" err="1" smtClean="0"/>
              <a:t>alayhi</a:t>
            </a:r>
            <a:r>
              <a:rPr lang="en-US" sz="3000" i="1" dirty="0" smtClean="0"/>
              <a:t> </a:t>
            </a:r>
            <a:r>
              <a:rPr lang="en-US" sz="3000" i="1" dirty="0" err="1" smtClean="0"/>
              <a:t>wa</a:t>
            </a:r>
            <a:r>
              <a:rPr lang="en-US" sz="3000" i="1" dirty="0" smtClean="0"/>
              <a:t> </a:t>
            </a:r>
            <a:r>
              <a:rPr lang="en-US" sz="3000" i="1" dirty="0" err="1" smtClean="0"/>
              <a:t>sallam</a:t>
            </a:r>
            <a:r>
              <a:rPr lang="en-US" sz="3000" i="1" dirty="0" smtClean="0"/>
              <a:t> </a:t>
            </a:r>
            <a:r>
              <a:rPr lang="en-US" sz="3000" dirty="0" smtClean="0"/>
              <a:t>added, listening and obeying and jihad and </a:t>
            </a:r>
            <a:r>
              <a:rPr lang="en-US" sz="3000" dirty="0" err="1" smtClean="0"/>
              <a:t>hijrah</a:t>
            </a:r>
            <a:r>
              <a:rPr lang="en-US" sz="3000" dirty="0" smtClean="0"/>
              <a:t> to these five commands.</a:t>
            </a:r>
          </a:p>
          <a:p>
            <a:endParaRPr lang="en-US"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Muhammad Sal </a:t>
            </a:r>
            <a:r>
              <a:rPr lang="en-US" dirty="0" err="1" smtClean="0"/>
              <a:t>Allahu</a:t>
            </a:r>
            <a:r>
              <a:rPr lang="en-US" dirty="0" smtClean="0"/>
              <a:t> ‘</a:t>
            </a:r>
            <a:r>
              <a:rPr lang="en-US" dirty="0" err="1" smtClean="0"/>
              <a:t>alayhi</a:t>
            </a:r>
            <a:r>
              <a:rPr lang="en-US" dirty="0" smtClean="0"/>
              <a:t> </a:t>
            </a:r>
            <a:r>
              <a:rPr lang="en-US" dirty="0" err="1" smtClean="0"/>
              <a:t>wa</a:t>
            </a:r>
            <a:r>
              <a:rPr lang="en-US" dirty="0" smtClean="0"/>
              <a:t> </a:t>
            </a:r>
            <a:r>
              <a:rPr lang="en-US" dirty="0" err="1" smtClean="0"/>
              <a:t>sallam</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There are many verses connecting the prophet </a:t>
            </a:r>
            <a:r>
              <a:rPr lang="en-US" i="1" dirty="0" err="1" smtClean="0"/>
              <a:t>sal</a:t>
            </a:r>
            <a:r>
              <a:rPr lang="en-US" i="1" dirty="0" smtClean="0"/>
              <a:t>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dirty="0" smtClean="0"/>
              <a:t> to the other prophets.</a:t>
            </a:r>
          </a:p>
          <a:p>
            <a:pPr>
              <a:buNone/>
            </a:pPr>
            <a:endParaRPr lang="en-US" dirty="0" smtClean="0"/>
          </a:p>
          <a:p>
            <a:r>
              <a:rPr lang="en-US" dirty="0" smtClean="0"/>
              <a:t>Since </a:t>
            </a:r>
            <a:r>
              <a:rPr lang="en-US" i="1" dirty="0" err="1" smtClean="0"/>
              <a:t>Tawhid</a:t>
            </a:r>
            <a:r>
              <a:rPr lang="en-US" dirty="0" smtClean="0"/>
              <a:t> has to be completed and because this message confirms the previous revelations, the prophet SAWS prepared the Muslims to take </a:t>
            </a:r>
            <a:r>
              <a:rPr lang="en-US" dirty="0" err="1" smtClean="0"/>
              <a:t>Bayt</a:t>
            </a:r>
            <a:r>
              <a:rPr lang="en-US" dirty="0" smtClean="0"/>
              <a:t> </a:t>
            </a:r>
            <a:r>
              <a:rPr lang="en-US" dirty="0" err="1" smtClean="0"/>
              <a:t>ul</a:t>
            </a:r>
            <a:r>
              <a:rPr lang="en-US" dirty="0" smtClean="0"/>
              <a:t> </a:t>
            </a:r>
            <a:r>
              <a:rPr lang="en-US" dirty="0" err="1" smtClean="0"/>
              <a:t>Maqdis</a:t>
            </a:r>
            <a:endParaRPr lang="en-US" dirty="0" smtClean="0"/>
          </a:p>
          <a:p>
            <a:r>
              <a:rPr lang="en-US" dirty="0" smtClean="0"/>
              <a:t>8AH- Battle of </a:t>
            </a:r>
            <a:r>
              <a:rPr lang="en-US" dirty="0" err="1" smtClean="0"/>
              <a:t>Mu’tah</a:t>
            </a:r>
            <a:endParaRPr lang="en-US" dirty="0" smtClean="0"/>
          </a:p>
          <a:p>
            <a:r>
              <a:rPr lang="en-US" dirty="0" smtClean="0"/>
              <a:t>9AH- Battle of </a:t>
            </a:r>
            <a:r>
              <a:rPr lang="en-US" dirty="0" err="1" smtClean="0"/>
              <a:t>Tabuk</a:t>
            </a:r>
            <a:endParaRPr lang="en-US" dirty="0" smtClean="0"/>
          </a:p>
          <a:p>
            <a:r>
              <a:rPr lang="en-US" dirty="0" smtClean="0"/>
              <a:t>Army of Osama bin </a:t>
            </a:r>
            <a:r>
              <a:rPr lang="en-US" dirty="0" err="1" smtClean="0"/>
              <a:t>Zayd</a:t>
            </a:r>
            <a:r>
              <a:rPr lang="en-US" dirty="0" smtClean="0"/>
              <a:t> (and the death of the Prophet)</a:t>
            </a:r>
            <a:endParaRPr lang="en-US" dirty="0"/>
          </a:p>
        </p:txBody>
      </p:sp>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 </a:t>
            </a:r>
            <a:r>
              <a:rPr lang="en-US" dirty="0" err="1" smtClean="0"/>
              <a:t>Bakr</a:t>
            </a:r>
            <a:r>
              <a:rPr lang="en-US" dirty="0" smtClean="0"/>
              <a:t> </a:t>
            </a:r>
            <a:r>
              <a:rPr lang="en-US" dirty="0" err="1" smtClean="0"/>
              <a:t>radiyallahu</a:t>
            </a:r>
            <a:r>
              <a:rPr lang="en-US" dirty="0" smtClean="0"/>
              <a:t> ‘</a:t>
            </a:r>
            <a:r>
              <a:rPr lang="en-US" dirty="0" err="1" smtClean="0"/>
              <a:t>anhu</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army of Osama </a:t>
            </a:r>
            <a:r>
              <a:rPr lang="en-US" dirty="0" err="1" smtClean="0"/>
              <a:t>radiyallahu</a:t>
            </a:r>
            <a:r>
              <a:rPr lang="en-US" dirty="0" smtClean="0"/>
              <a:t> ‘</a:t>
            </a:r>
            <a:r>
              <a:rPr lang="en-US" dirty="0" err="1" smtClean="0"/>
              <a:t>anhu</a:t>
            </a:r>
            <a:r>
              <a:rPr lang="en-US" dirty="0" smtClean="0"/>
              <a:t> was ready to be sent.</a:t>
            </a:r>
          </a:p>
          <a:p>
            <a:r>
              <a:rPr lang="en-US" dirty="0" smtClean="0"/>
              <a:t>The prophet </a:t>
            </a:r>
            <a:r>
              <a:rPr lang="en-US" i="1" dirty="0" err="1" smtClean="0"/>
              <a:t>sal</a:t>
            </a:r>
            <a:r>
              <a:rPr lang="en-US" i="1" dirty="0" smtClean="0"/>
              <a:t>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dirty="0" smtClean="0"/>
              <a:t> dies.</a:t>
            </a:r>
          </a:p>
          <a:p>
            <a:r>
              <a:rPr lang="en-US" dirty="0" smtClean="0"/>
              <a:t>Then Abu </a:t>
            </a:r>
            <a:r>
              <a:rPr lang="en-US" dirty="0" err="1" smtClean="0"/>
              <a:t>Bakr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becomes </a:t>
            </a:r>
            <a:r>
              <a:rPr lang="en-US" i="1" dirty="0" err="1" smtClean="0"/>
              <a:t>khalifa</a:t>
            </a:r>
            <a:r>
              <a:rPr lang="en-US" dirty="0" smtClean="0"/>
              <a:t>.   A new issue occurs:</a:t>
            </a:r>
          </a:p>
          <a:p>
            <a:r>
              <a:rPr lang="en-US" dirty="0" smtClean="0"/>
              <a:t>  The Arabs apostate.  So, there’s two issues: 1) The prophet had commanded the army of </a:t>
            </a:r>
            <a:r>
              <a:rPr lang="en-US" dirty="0" smtClean="0"/>
              <a:t>Osama to </a:t>
            </a:r>
            <a:r>
              <a:rPr lang="en-US" dirty="0" smtClean="0"/>
              <a:t>go forth but 2) the Arabs are apostatizing.  The </a:t>
            </a:r>
            <a:r>
              <a:rPr lang="en-US" i="1" dirty="0" err="1" smtClean="0"/>
              <a:t>Sahaba</a:t>
            </a:r>
            <a:r>
              <a:rPr lang="en-US" i="1" dirty="0" smtClean="0"/>
              <a:t> </a:t>
            </a:r>
            <a:r>
              <a:rPr lang="en-US" dirty="0" smtClean="0"/>
              <a:t>told Abu </a:t>
            </a:r>
            <a:r>
              <a:rPr lang="en-US" dirty="0" err="1" smtClean="0"/>
              <a:t>Bakr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we </a:t>
            </a:r>
            <a:r>
              <a:rPr lang="en-US" dirty="0" smtClean="0"/>
              <a:t>need every single man to fight the apostates, and then we’ll deal with Ash sham.  </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 </a:t>
            </a:r>
            <a:r>
              <a:rPr lang="en-US" dirty="0" err="1" smtClean="0"/>
              <a:t>Bakr</a:t>
            </a:r>
            <a:r>
              <a:rPr lang="en-US" dirty="0" smtClean="0"/>
              <a:t> </a:t>
            </a:r>
            <a:r>
              <a:rPr lang="en-US" dirty="0" err="1" smtClean="0"/>
              <a:t>radiyallah</a:t>
            </a:r>
            <a:r>
              <a:rPr lang="en-US" dirty="0" smtClean="0"/>
              <a:t> ‘</a:t>
            </a:r>
            <a:r>
              <a:rPr lang="en-US" dirty="0" err="1" smtClean="0"/>
              <a:t>anhu</a:t>
            </a:r>
            <a:endParaRPr lang="en-US" dirty="0"/>
          </a:p>
        </p:txBody>
      </p:sp>
      <p:sp>
        <p:nvSpPr>
          <p:cNvPr id="3" name="Content Placeholder 2"/>
          <p:cNvSpPr>
            <a:spLocks noGrp="1"/>
          </p:cNvSpPr>
          <p:nvPr>
            <p:ph sz="quarter" idx="1"/>
          </p:nvPr>
        </p:nvSpPr>
        <p:spPr/>
        <p:txBody>
          <a:bodyPr/>
          <a:lstStyle/>
          <a:p>
            <a:r>
              <a:rPr lang="en-US" dirty="0" smtClean="0"/>
              <a:t>Abu </a:t>
            </a:r>
            <a:r>
              <a:rPr lang="en-US" dirty="0" err="1" smtClean="0"/>
              <a:t>Bakr</a:t>
            </a:r>
            <a:r>
              <a:rPr lang="en-US" dirty="0" smtClean="0"/>
              <a:t> says, by Allah I will not send back an army which the prophet </a:t>
            </a:r>
            <a:r>
              <a:rPr lang="en-US" i="1" dirty="0" smtClean="0"/>
              <a:t>Sal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dirty="0" smtClean="0"/>
              <a:t> has tied its banner to go forth.  Even if the dogs of Medina were to enter into medina and bite upon the legs of the mothers of the believers (including his daughter </a:t>
            </a:r>
            <a:r>
              <a:rPr lang="en-US" dirty="0" err="1" smtClean="0"/>
              <a:t>Aa’isha</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anha</a:t>
            </a:r>
            <a:r>
              <a:rPr lang="en-US" dirty="0" smtClean="0"/>
              <a:t>), I will not send this army back.  So they go forth. Abu </a:t>
            </a:r>
            <a:r>
              <a:rPr lang="en-US" dirty="0" err="1" smtClean="0"/>
              <a:t>Bakr</a:t>
            </a:r>
            <a:r>
              <a:rPr lang="en-US" dirty="0" smtClean="0"/>
              <a:t> said, it is more beloved to me that I take over a small village in Ash Sham than a big city in Iraq because it is the blessed land.</a:t>
            </a:r>
          </a:p>
          <a:p>
            <a:endParaRPr lang="en-US" dirty="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Umar</a:t>
            </a:r>
            <a:r>
              <a:rPr lang="en-US" dirty="0" smtClean="0"/>
              <a:t> </a:t>
            </a:r>
            <a:r>
              <a:rPr lang="en-US" dirty="0" err="1" smtClean="0"/>
              <a:t>radiyallahu</a:t>
            </a:r>
            <a:r>
              <a:rPr lang="en-US" dirty="0" smtClean="0"/>
              <a:t> ‘</a:t>
            </a:r>
            <a:r>
              <a:rPr lang="en-US" dirty="0" err="1" smtClean="0"/>
              <a:t>anhu</a:t>
            </a:r>
            <a:endParaRPr lang="en-US" dirty="0"/>
          </a:p>
        </p:txBody>
      </p:sp>
      <p:sp>
        <p:nvSpPr>
          <p:cNvPr id="3" name="Content Placeholder 2"/>
          <p:cNvSpPr>
            <a:spLocks noGrp="1"/>
          </p:cNvSpPr>
          <p:nvPr>
            <p:ph sz="quarter" idx="1"/>
          </p:nvPr>
        </p:nvSpPr>
        <p:spPr/>
        <p:txBody>
          <a:bodyPr/>
          <a:lstStyle/>
          <a:p>
            <a:r>
              <a:rPr lang="en-US" dirty="0" smtClean="0"/>
              <a:t>The conquest of Ash Sham continues under ‘</a:t>
            </a:r>
            <a:r>
              <a:rPr lang="en-US" dirty="0" err="1" smtClean="0"/>
              <a:t>Umar</a:t>
            </a:r>
            <a:endParaRPr lang="en-US" dirty="0" smtClean="0"/>
          </a:p>
          <a:p>
            <a:r>
              <a:rPr lang="en-US" dirty="0" smtClean="0"/>
              <a:t>The armies are sent forth led by the </a:t>
            </a:r>
            <a:r>
              <a:rPr lang="en-US" i="1" dirty="0" err="1" smtClean="0"/>
              <a:t>Amin</a:t>
            </a:r>
            <a:r>
              <a:rPr lang="en-US" i="1" dirty="0" smtClean="0"/>
              <a:t> </a:t>
            </a:r>
            <a:r>
              <a:rPr lang="en-US" dirty="0" smtClean="0"/>
              <a:t>(trustworthy) of this </a:t>
            </a:r>
            <a:r>
              <a:rPr lang="en-US" dirty="0" err="1" smtClean="0"/>
              <a:t>ummah</a:t>
            </a:r>
            <a:r>
              <a:rPr lang="en-US" dirty="0" smtClean="0"/>
              <a:t>, Abu ‘</a:t>
            </a:r>
            <a:r>
              <a:rPr lang="en-US" dirty="0" err="1" smtClean="0"/>
              <a:t>Ubayda</a:t>
            </a:r>
            <a:r>
              <a:rPr lang="en-US" dirty="0" smtClean="0"/>
              <a:t> </a:t>
            </a:r>
            <a:r>
              <a:rPr lang="en-US" dirty="0" err="1" smtClean="0"/>
              <a:t>amr</a:t>
            </a:r>
            <a:r>
              <a:rPr lang="en-US" dirty="0" smtClean="0"/>
              <a:t> bin al </a:t>
            </a:r>
            <a:r>
              <a:rPr lang="en-US" dirty="0" err="1" smtClean="0"/>
              <a:t>Jarrah</a:t>
            </a:r>
            <a:r>
              <a:rPr lang="en-US" dirty="0" smtClean="0"/>
              <a:t>.  </a:t>
            </a:r>
          </a:p>
          <a:p>
            <a:r>
              <a:rPr lang="en-US" dirty="0" smtClean="0"/>
              <a:t>There were three other armies as well led by </a:t>
            </a:r>
            <a:r>
              <a:rPr lang="en-US" dirty="0" err="1" smtClean="0"/>
              <a:t>Amr</a:t>
            </a:r>
            <a:r>
              <a:rPr lang="en-US" dirty="0" smtClean="0"/>
              <a:t> b. al </a:t>
            </a:r>
            <a:r>
              <a:rPr lang="en-US" dirty="0" err="1" smtClean="0"/>
              <a:t>Aas</a:t>
            </a:r>
            <a:r>
              <a:rPr lang="en-US" dirty="0" smtClean="0"/>
              <a:t>, </a:t>
            </a:r>
            <a:r>
              <a:rPr lang="en-US" dirty="0" err="1" smtClean="0"/>
              <a:t>yazid</a:t>
            </a:r>
            <a:r>
              <a:rPr lang="en-US" dirty="0" smtClean="0"/>
              <a:t> b. </a:t>
            </a:r>
            <a:r>
              <a:rPr lang="en-US" dirty="0" err="1" smtClean="0"/>
              <a:t>abi</a:t>
            </a:r>
            <a:r>
              <a:rPr lang="en-US" dirty="0" smtClean="0"/>
              <a:t> </a:t>
            </a:r>
            <a:r>
              <a:rPr lang="en-US" dirty="0" err="1" smtClean="0"/>
              <a:t>sufyan</a:t>
            </a:r>
            <a:r>
              <a:rPr lang="en-US" dirty="0" smtClean="0"/>
              <a:t>, and </a:t>
            </a:r>
            <a:r>
              <a:rPr lang="en-US" dirty="0" err="1" smtClean="0"/>
              <a:t>Shrahbeel</a:t>
            </a:r>
            <a:r>
              <a:rPr lang="en-US" dirty="0" smtClean="0"/>
              <a:t> b. </a:t>
            </a:r>
            <a:r>
              <a:rPr lang="en-US" dirty="0" err="1" smtClean="0"/>
              <a:t>Hasanah</a:t>
            </a:r>
            <a:r>
              <a:rPr lang="en-US" dirty="0" smtClean="0"/>
              <a:t> respectively.  They conquer various places in Ash Sham.  </a:t>
            </a:r>
          </a:p>
          <a:p>
            <a:r>
              <a:rPr lang="en-US" dirty="0" smtClean="0"/>
              <a:t> 13 AH- Battle of </a:t>
            </a:r>
            <a:r>
              <a:rPr lang="en-US" dirty="0" err="1" smtClean="0"/>
              <a:t>Ajnadeen</a:t>
            </a:r>
            <a:r>
              <a:rPr lang="en-US" dirty="0" smtClean="0"/>
              <a:t> (take over of Palestine)</a:t>
            </a:r>
          </a:p>
          <a:p>
            <a:r>
              <a:rPr lang="en-US" dirty="0" smtClean="0"/>
              <a:t>15 AH- Battle of </a:t>
            </a:r>
            <a:r>
              <a:rPr lang="en-US" dirty="0" err="1" smtClean="0"/>
              <a:t>Yarmuk</a:t>
            </a: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Yarmuk</a:t>
            </a:r>
            <a:endParaRPr lang="en-US" dirty="0"/>
          </a:p>
        </p:txBody>
      </p:sp>
      <p:sp>
        <p:nvSpPr>
          <p:cNvPr id="3" name="Content Placeholder 2"/>
          <p:cNvSpPr>
            <a:spLocks noGrp="1"/>
          </p:cNvSpPr>
          <p:nvPr>
            <p:ph sz="quarter" idx="1"/>
          </p:nvPr>
        </p:nvSpPr>
        <p:spPr>
          <a:xfrm>
            <a:off x="301752" y="1371600"/>
            <a:ext cx="8503920" cy="5029200"/>
          </a:xfrm>
        </p:spPr>
        <p:txBody>
          <a:bodyPr>
            <a:normAutofit/>
          </a:bodyPr>
          <a:lstStyle/>
          <a:p>
            <a:r>
              <a:rPr lang="en-US" dirty="0" smtClean="0"/>
              <a:t>The leader of the Byzantines was the brother of </a:t>
            </a:r>
            <a:r>
              <a:rPr lang="en-US" dirty="0" err="1" smtClean="0"/>
              <a:t>Heracules</a:t>
            </a:r>
            <a:r>
              <a:rPr lang="en-US" dirty="0" smtClean="0"/>
              <a:t>.  </a:t>
            </a:r>
          </a:p>
          <a:p>
            <a:r>
              <a:rPr lang="en-US" dirty="0" err="1" smtClean="0"/>
              <a:t>Heracules</a:t>
            </a:r>
            <a:r>
              <a:rPr lang="en-US" dirty="0" smtClean="0"/>
              <a:t> (as mentioned in the </a:t>
            </a:r>
            <a:r>
              <a:rPr lang="en-US" i="1" dirty="0" err="1" smtClean="0"/>
              <a:t>ahadith</a:t>
            </a:r>
            <a:r>
              <a:rPr lang="en-US" dirty="0" smtClean="0"/>
              <a:t> in </a:t>
            </a:r>
            <a:r>
              <a:rPr lang="en-US" i="1" dirty="0" err="1" smtClean="0"/>
              <a:t>Sahih</a:t>
            </a:r>
            <a:r>
              <a:rPr lang="en-US" i="1" dirty="0" smtClean="0"/>
              <a:t> </a:t>
            </a:r>
            <a:r>
              <a:rPr lang="en-US" i="1" dirty="0" err="1" smtClean="0"/>
              <a:t>Bukhari</a:t>
            </a:r>
            <a:r>
              <a:rPr lang="en-US" dirty="0" smtClean="0"/>
              <a:t>) recognizes that the prophet is Muhammad </a:t>
            </a:r>
            <a:r>
              <a:rPr lang="en-US" i="1" dirty="0" smtClean="0"/>
              <a:t>Sal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dirty="0" smtClean="0"/>
              <a:t>.  </a:t>
            </a:r>
          </a:p>
          <a:p>
            <a:r>
              <a:rPr lang="en-US" dirty="0" smtClean="0"/>
              <a:t>He said when speaking to Abu </a:t>
            </a:r>
            <a:r>
              <a:rPr lang="en-US" dirty="0" err="1" smtClean="0"/>
              <a:t>Sufyan</a:t>
            </a:r>
            <a:r>
              <a:rPr lang="en-US" dirty="0" smtClean="0"/>
              <a:t>: “…I have already known that a Prophet must arise but it has never occurred to me that he will be an Arab from among you. If I was sure I would be faithful to him, I might hope to meet him, and if I were with him, I would wash his feet.’ </a:t>
            </a:r>
          </a:p>
          <a:p>
            <a:endParaRPr lang="en-US" dirty="0"/>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Yarmuk</a:t>
            </a:r>
            <a:endParaRPr lang="en-US" dirty="0"/>
          </a:p>
        </p:txBody>
      </p:sp>
      <p:sp>
        <p:nvSpPr>
          <p:cNvPr id="3" name="Content Placeholder 2"/>
          <p:cNvSpPr>
            <a:spLocks noGrp="1"/>
          </p:cNvSpPr>
          <p:nvPr>
            <p:ph sz="quarter" idx="1"/>
          </p:nvPr>
        </p:nvSpPr>
        <p:spPr/>
        <p:txBody>
          <a:bodyPr/>
          <a:lstStyle/>
          <a:p>
            <a:r>
              <a:rPr lang="en-US" sz="3000" dirty="0" smtClean="0"/>
              <a:t>Even though he acknowledges the prophet hood of Muhammad SAWS, he doesn’t accept it because he wants to keep his dominion. </a:t>
            </a:r>
          </a:p>
          <a:p>
            <a:endParaRPr lang="en-US" sz="3000" dirty="0" smtClean="0"/>
          </a:p>
          <a:p>
            <a:r>
              <a:rPr lang="en-US" sz="3000" dirty="0" smtClean="0"/>
              <a:t> Yet, he knows he would lose his dominion (as was told by the interpreters of the dream).  He persists.  Hercules still let his brother lead the battle who was directing </a:t>
            </a:r>
            <a:r>
              <a:rPr lang="en-US" sz="3000" dirty="0" smtClean="0"/>
              <a:t>from </a:t>
            </a:r>
            <a:r>
              <a:rPr lang="en-US" sz="3000" dirty="0" smtClean="0"/>
              <a:t>Northern Syria. </a:t>
            </a:r>
          </a:p>
          <a:p>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 of the Rock (</a:t>
            </a:r>
            <a:r>
              <a:rPr lang="en-US" dirty="0" err="1" smtClean="0"/>
              <a:t>Qubbat</a:t>
            </a:r>
            <a:r>
              <a:rPr lang="en-US" dirty="0" smtClean="0"/>
              <a:t> as </a:t>
            </a:r>
            <a:r>
              <a:rPr lang="en-US" dirty="0" err="1" smtClean="0"/>
              <a:t>Sukhra</a:t>
            </a:r>
            <a:r>
              <a:rPr lang="en-US" dirty="0" smtClean="0"/>
              <a:t>)</a:t>
            </a:r>
            <a:endParaRPr lang="en-US" dirty="0"/>
          </a:p>
        </p:txBody>
      </p:sp>
      <p:pic>
        <p:nvPicPr>
          <p:cNvPr id="3" name="Picture 2"/>
          <p:cNvPicPr>
            <a:picLocks noChangeAspect="1" noChangeArrowheads="1"/>
          </p:cNvPicPr>
          <p:nvPr/>
        </p:nvPicPr>
        <p:blipFill>
          <a:blip r:embed="rId2"/>
          <a:srcRect/>
          <a:stretch>
            <a:fillRect/>
          </a:stretch>
        </p:blipFill>
        <p:spPr bwMode="auto">
          <a:xfrm>
            <a:off x="1905000" y="1981200"/>
            <a:ext cx="5532673" cy="41910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Yarmuk</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The Muslims take over this land but they don’t have Jerusalem yet.</a:t>
            </a:r>
          </a:p>
          <a:p>
            <a:r>
              <a:rPr lang="en-US" dirty="0" smtClean="0"/>
              <a:t>  They surround it for four months in the middle of winter.  </a:t>
            </a:r>
          </a:p>
          <a:p>
            <a:r>
              <a:rPr lang="en-US" dirty="0" smtClean="0"/>
              <a:t>Finally the inhabitants of Jerusalem seek to make </a:t>
            </a:r>
            <a:r>
              <a:rPr lang="en-US" i="1" dirty="0" err="1" smtClean="0"/>
              <a:t>aman</a:t>
            </a:r>
            <a:r>
              <a:rPr lang="en-US" dirty="0" smtClean="0"/>
              <a:t> (to make a treaty) with the Muslims. </a:t>
            </a:r>
          </a:p>
          <a:p>
            <a:r>
              <a:rPr lang="en-US" dirty="0" smtClean="0"/>
              <a:t>They tell the commander of the Muslims, </a:t>
            </a:r>
            <a:r>
              <a:rPr lang="en-US" dirty="0" err="1" smtClean="0"/>
              <a:t>abu</a:t>
            </a:r>
            <a:r>
              <a:rPr lang="en-US" dirty="0" smtClean="0"/>
              <a:t> ‘</a:t>
            </a:r>
            <a:r>
              <a:rPr lang="en-US" dirty="0" err="1" smtClean="0"/>
              <a:t>Ubuydah</a:t>
            </a:r>
            <a:r>
              <a:rPr lang="en-US" dirty="0" smtClean="0"/>
              <a:t> </a:t>
            </a:r>
            <a:r>
              <a:rPr lang="en-US" dirty="0" err="1" smtClean="0"/>
              <a:t>amr</a:t>
            </a:r>
            <a:r>
              <a:rPr lang="en-US" dirty="0" smtClean="0"/>
              <a:t> bin al </a:t>
            </a:r>
            <a:r>
              <a:rPr lang="en-US" dirty="0" err="1" smtClean="0"/>
              <a:t>Jarrah</a:t>
            </a:r>
            <a:r>
              <a:rPr lang="en-US" dirty="0" smtClean="0"/>
              <a:t>, ‘we want to make a treaty with your leader’. </a:t>
            </a:r>
          </a:p>
          <a:p>
            <a:r>
              <a:rPr lang="en-US" dirty="0" smtClean="0"/>
              <a:t>  So he takes a group of these Christians to ‘</a:t>
            </a:r>
            <a:r>
              <a:rPr lang="en-US" dirty="0" err="1" smtClean="0"/>
              <a:t>Umar</a:t>
            </a:r>
            <a:r>
              <a:rPr lang="en-US" dirty="0" smtClean="0"/>
              <a:t> b. al </a:t>
            </a:r>
            <a:r>
              <a:rPr lang="en-US" dirty="0" err="1" smtClean="0"/>
              <a:t>Khattab</a:t>
            </a:r>
            <a:r>
              <a:rPr lang="en-US" dirty="0" smtClean="0"/>
              <a:t> in Medina.  When they get to Medina, they are surprised. </a:t>
            </a:r>
          </a:p>
          <a:p>
            <a:r>
              <a:rPr lang="en-US" dirty="0" smtClean="0"/>
              <a:t>They see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sleeping under a tree.  The </a:t>
            </a:r>
            <a:r>
              <a:rPr lang="en-US" dirty="0" err="1" smtClean="0"/>
              <a:t>khalifa</a:t>
            </a:r>
            <a:r>
              <a:rPr lang="en-US" dirty="0" smtClean="0"/>
              <a:t> is sleeping under a tree! </a:t>
            </a:r>
          </a:p>
          <a:p>
            <a:r>
              <a:rPr lang="en-US" dirty="0" smtClean="0"/>
              <a:t> So,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goes ahead to Jerusalem.  </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a:t>
            </a:r>
            <a:r>
              <a:rPr lang="en-US" dirty="0" err="1" smtClean="0"/>
              <a:t>Yarmuk</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err="1" smtClean="0"/>
              <a:t>Ibn</a:t>
            </a:r>
            <a:r>
              <a:rPr lang="en-US" dirty="0" smtClean="0"/>
              <a:t> Al </a:t>
            </a:r>
            <a:r>
              <a:rPr lang="en-US" dirty="0" err="1" smtClean="0"/>
              <a:t>Jawzi</a:t>
            </a:r>
            <a:r>
              <a:rPr lang="en-US" dirty="0" smtClean="0"/>
              <a:t> reports that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went on his red camel.  He went with his servant and both would exchange riding the camel.  One would walk with it, one would ride on it. </a:t>
            </a:r>
          </a:p>
          <a:p>
            <a:pPr>
              <a:buNone/>
            </a:pPr>
            <a:endParaRPr lang="en-US" dirty="0" smtClean="0"/>
          </a:p>
          <a:p>
            <a:r>
              <a:rPr lang="en-US" dirty="0" smtClean="0"/>
              <a:t>All the </a:t>
            </a:r>
            <a:r>
              <a:rPr lang="en-US" dirty="0" err="1" smtClean="0"/>
              <a:t>sahaba</a:t>
            </a:r>
            <a:r>
              <a:rPr lang="en-US" dirty="0" smtClean="0"/>
              <a:t> go with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because this is the great event.  </a:t>
            </a:r>
            <a:r>
              <a:rPr lang="en-US" dirty="0" err="1" smtClean="0">
                <a:solidFill>
                  <a:srgbClr val="C00000"/>
                </a:solidFill>
              </a:rPr>
              <a:t>Bayt</a:t>
            </a:r>
            <a:r>
              <a:rPr lang="en-US" dirty="0" smtClean="0">
                <a:solidFill>
                  <a:srgbClr val="C00000"/>
                </a:solidFill>
              </a:rPr>
              <a:t> </a:t>
            </a:r>
            <a:r>
              <a:rPr lang="en-US" dirty="0" err="1" smtClean="0">
                <a:solidFill>
                  <a:srgbClr val="C00000"/>
                </a:solidFill>
              </a:rPr>
              <a:t>ul</a:t>
            </a:r>
            <a:r>
              <a:rPr lang="en-US" dirty="0" smtClean="0">
                <a:solidFill>
                  <a:srgbClr val="C00000"/>
                </a:solidFill>
              </a:rPr>
              <a:t> </a:t>
            </a:r>
            <a:r>
              <a:rPr lang="en-US" dirty="0" err="1" smtClean="0">
                <a:solidFill>
                  <a:srgbClr val="C00000"/>
                </a:solidFill>
              </a:rPr>
              <a:t>Maqdis</a:t>
            </a:r>
            <a:r>
              <a:rPr lang="en-US" dirty="0" smtClean="0">
                <a:solidFill>
                  <a:srgbClr val="C00000"/>
                </a:solidFill>
              </a:rPr>
              <a:t> is going to return to the Muslims</a:t>
            </a:r>
            <a:r>
              <a:rPr lang="en-US" dirty="0" smtClean="0"/>
              <a:t>.  When he approaches the city, it is his servant who is riding the camel and ‘</a:t>
            </a:r>
            <a:r>
              <a:rPr lang="en-US" dirty="0" err="1" smtClean="0"/>
              <a:t>Umar</a:t>
            </a:r>
            <a:r>
              <a:rPr lang="en-US" dirty="0" smtClean="0"/>
              <a:t> pulling it.  </a:t>
            </a:r>
          </a:p>
          <a:p>
            <a:endParaRPr lang="en-US" dirty="0" smtClean="0"/>
          </a:p>
          <a:p>
            <a:r>
              <a:rPr lang="en-US" dirty="0" smtClean="0"/>
              <a:t>‘</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is coming from the Mount of Olives (where Jesus gave his sermon on the mount). When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approaches it, the Muslims start saying, “</a:t>
            </a:r>
            <a:r>
              <a:rPr lang="en-US" i="1" dirty="0" err="1" smtClean="0"/>
              <a:t>Allahu</a:t>
            </a:r>
            <a:r>
              <a:rPr lang="en-US" i="1" dirty="0" smtClean="0"/>
              <a:t> Akbar</a:t>
            </a:r>
            <a:r>
              <a:rPr lang="en-US" dirty="0" smtClean="0"/>
              <a:t>!”  </a:t>
            </a:r>
          </a:p>
          <a:p>
            <a:pPr>
              <a:buNone/>
            </a:pPr>
            <a:r>
              <a:rPr lang="en-US" dirty="0" smtClean="0"/>
              <a:t>  </a:t>
            </a:r>
          </a:p>
          <a:p>
            <a:r>
              <a:rPr lang="en-US" dirty="0" smtClean="0"/>
              <a:t>The mountain is not called the Mount of Olives anymore, its called </a:t>
            </a:r>
            <a:r>
              <a:rPr lang="en-US" dirty="0" err="1" smtClean="0"/>
              <a:t>jabal</a:t>
            </a:r>
            <a:r>
              <a:rPr lang="en-US" dirty="0" smtClean="0"/>
              <a:t> al </a:t>
            </a:r>
            <a:r>
              <a:rPr lang="en-US" dirty="0" err="1" smtClean="0"/>
              <a:t>mukbir</a:t>
            </a:r>
            <a:r>
              <a:rPr lang="en-US" dirty="0" smtClean="0"/>
              <a:t>, where the </a:t>
            </a:r>
            <a:r>
              <a:rPr lang="en-US" i="1" dirty="0" err="1" smtClean="0"/>
              <a:t>takbir</a:t>
            </a:r>
            <a:r>
              <a:rPr lang="en-US" dirty="0" smtClean="0"/>
              <a:t> was made.  </a:t>
            </a:r>
          </a:p>
          <a:p>
            <a:endParaRPr lang="en-US"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Muslims take over Jerusalem</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enters and makes the treaty with the ruler. </a:t>
            </a:r>
          </a:p>
          <a:p>
            <a:r>
              <a:rPr lang="en-US" dirty="0" smtClean="0"/>
              <a:t> When the Christian </a:t>
            </a:r>
            <a:r>
              <a:rPr lang="en-US" dirty="0" err="1" smtClean="0"/>
              <a:t>Patrioch</a:t>
            </a:r>
            <a:r>
              <a:rPr lang="en-US" dirty="0" smtClean="0"/>
              <a:t> sees him he says, ‘your nation will remain for all of time.  A nation of injustice and oppression will last for only an hour but a nation of justice will remain until the establishment of the hour.’  </a:t>
            </a:r>
          </a:p>
          <a:p>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asked the leader to show him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They didn’t want to show it to him.  Eventually they brought him to the hill where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is. </a:t>
            </a:r>
          </a:p>
          <a:p>
            <a:r>
              <a:rPr lang="en-US" dirty="0" smtClean="0"/>
              <a:t>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says, </a:t>
            </a:r>
            <a:r>
              <a:rPr lang="en-US" i="1" dirty="0" err="1" smtClean="0"/>
              <a:t>Allahu</a:t>
            </a:r>
            <a:r>
              <a:rPr lang="en-US" i="1" dirty="0" smtClean="0"/>
              <a:t> Akbar</a:t>
            </a:r>
            <a:r>
              <a:rPr lang="en-US" dirty="0" smtClean="0"/>
              <a:t>, this is the </a:t>
            </a:r>
            <a:r>
              <a:rPr lang="en-US" dirty="0" err="1" smtClean="0"/>
              <a:t>Masjid</a:t>
            </a:r>
            <a:r>
              <a:rPr lang="en-US" dirty="0" smtClean="0"/>
              <a:t> of </a:t>
            </a:r>
            <a:r>
              <a:rPr lang="en-US" dirty="0" err="1" smtClean="0"/>
              <a:t>Dawud</a:t>
            </a:r>
            <a:r>
              <a:rPr lang="en-US" dirty="0" smtClean="0"/>
              <a:t> '</a:t>
            </a:r>
            <a:r>
              <a:rPr lang="en-US" dirty="0" err="1" smtClean="0"/>
              <a:t>alayhi</a:t>
            </a:r>
            <a:r>
              <a:rPr lang="en-US" dirty="0" smtClean="0"/>
              <a:t> salaam which the prophet </a:t>
            </a:r>
            <a:r>
              <a:rPr lang="en-US" i="1" dirty="0" smtClean="0"/>
              <a:t>Sal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dirty="0" smtClean="0"/>
              <a:t> described he made </a:t>
            </a:r>
            <a:r>
              <a:rPr lang="en-US" i="1" dirty="0" err="1" smtClean="0"/>
              <a:t>israa</a:t>
            </a:r>
            <a:r>
              <a:rPr lang="en-US" i="1" dirty="0" smtClean="0"/>
              <a:t>’</a:t>
            </a:r>
            <a:r>
              <a:rPr lang="en-US" dirty="0" smtClean="0"/>
              <a:t> (night journey) to.  The prophet </a:t>
            </a:r>
            <a:r>
              <a:rPr lang="en-US" i="1" dirty="0" smtClean="0"/>
              <a:t>Sal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a:t>
            </a:r>
            <a:r>
              <a:rPr lang="en-US" dirty="0" err="1" smtClean="0"/>
              <a:t>m</a:t>
            </a:r>
            <a:r>
              <a:rPr lang="en-US" dirty="0" smtClean="0"/>
              <a:t> actually described how the </a:t>
            </a:r>
            <a:r>
              <a:rPr lang="en-US" dirty="0" err="1" smtClean="0"/>
              <a:t>Masjid</a:t>
            </a:r>
            <a:r>
              <a:rPr lang="en-US" dirty="0" smtClean="0"/>
              <a:t> looked like. </a:t>
            </a:r>
            <a:endParaRPr lang="en-US"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err="1" smtClean="0"/>
              <a:t>Masjid</a:t>
            </a:r>
            <a:r>
              <a:rPr lang="en-US" dirty="0" smtClean="0"/>
              <a:t> </a:t>
            </a:r>
            <a:r>
              <a:rPr lang="en-US" dirty="0" err="1" smtClean="0"/>
              <a:t>ul</a:t>
            </a:r>
            <a:r>
              <a:rPr lang="en-US" dirty="0" smtClean="0"/>
              <a:t> </a:t>
            </a:r>
            <a:r>
              <a:rPr lang="en-US" dirty="0" err="1" smtClean="0"/>
              <a:t>Aqsa</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r>
              <a:rPr lang="en-US" dirty="0" smtClean="0"/>
              <a:t>‘</a:t>
            </a:r>
            <a:r>
              <a:rPr lang="en-US" dirty="0" err="1" smtClean="0"/>
              <a:t>Umar</a:t>
            </a:r>
            <a:r>
              <a:rPr lang="en-US" dirty="0" smtClean="0"/>
              <a:t> noticed, at the </a:t>
            </a:r>
            <a:r>
              <a:rPr lang="en-US" i="1" dirty="0" err="1" smtClean="0"/>
              <a:t>mihrab</a:t>
            </a:r>
            <a:r>
              <a:rPr lang="en-US" dirty="0" smtClean="0"/>
              <a:t> of </a:t>
            </a:r>
            <a:r>
              <a:rPr lang="en-US" dirty="0" err="1" smtClean="0"/>
              <a:t>Dawud</a:t>
            </a:r>
            <a:r>
              <a:rPr lang="en-US" dirty="0" smtClean="0"/>
              <a:t> </a:t>
            </a:r>
            <a:r>
              <a:rPr lang="en-US" i="1" dirty="0" smtClean="0"/>
              <a:t>'</a:t>
            </a:r>
            <a:r>
              <a:rPr lang="en-US" i="1" dirty="0" err="1" smtClean="0"/>
              <a:t>alayhi</a:t>
            </a:r>
            <a:r>
              <a:rPr lang="en-US" i="1" dirty="0" smtClean="0"/>
              <a:t> salaam </a:t>
            </a:r>
            <a:r>
              <a:rPr lang="en-US" dirty="0" smtClean="0"/>
              <a:t>the Christians, in order to show their animosity towards the Jews, used to throw their </a:t>
            </a:r>
            <a:r>
              <a:rPr lang="en-US" dirty="0" smtClean="0"/>
              <a:t>excrement </a:t>
            </a:r>
            <a:r>
              <a:rPr lang="en-US" dirty="0" smtClean="0"/>
              <a:t>in this area of the </a:t>
            </a:r>
            <a:r>
              <a:rPr lang="en-US" dirty="0" err="1" smtClean="0"/>
              <a:t>masjid</a:t>
            </a:r>
            <a:r>
              <a:rPr lang="en-US" dirty="0" smtClean="0"/>
              <a:t> of al </a:t>
            </a:r>
            <a:r>
              <a:rPr lang="en-US" dirty="0" err="1" smtClean="0"/>
              <a:t>Aqsa</a:t>
            </a:r>
            <a:r>
              <a:rPr lang="en-US" dirty="0" smtClean="0"/>
              <a:t>—even though ‘</a:t>
            </a:r>
            <a:r>
              <a:rPr lang="en-US" dirty="0" err="1" smtClean="0"/>
              <a:t>Eesa</a:t>
            </a:r>
            <a:r>
              <a:rPr lang="en-US" dirty="0" smtClean="0"/>
              <a:t> </a:t>
            </a:r>
            <a:r>
              <a:rPr lang="en-US" i="1" dirty="0" smtClean="0"/>
              <a:t>'</a:t>
            </a:r>
            <a:r>
              <a:rPr lang="en-US" i="1" dirty="0" err="1" smtClean="0"/>
              <a:t>alayhi</a:t>
            </a:r>
            <a:r>
              <a:rPr lang="en-US" i="1" dirty="0" smtClean="0"/>
              <a:t> salaam </a:t>
            </a:r>
            <a:r>
              <a:rPr lang="en-US" dirty="0" smtClean="0"/>
              <a:t>used to preach from there.  </a:t>
            </a:r>
          </a:p>
          <a:p>
            <a:r>
              <a:rPr lang="en-US" dirty="0" smtClean="0"/>
              <a:t>What does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do?  </a:t>
            </a:r>
          </a:p>
          <a:p>
            <a:r>
              <a:rPr lang="en-US" dirty="0" smtClean="0"/>
              <a:t>He takes off his cloak and begins to clean the </a:t>
            </a:r>
            <a:r>
              <a:rPr lang="en-US" dirty="0" err="1" smtClean="0"/>
              <a:t>masjid</a:t>
            </a:r>
            <a:r>
              <a:rPr lang="en-US" dirty="0" smtClean="0"/>
              <a:t> area.</a:t>
            </a:r>
          </a:p>
          <a:p>
            <a:r>
              <a:rPr lang="en-US" dirty="0" smtClean="0"/>
              <a:t>  The </a:t>
            </a:r>
            <a:r>
              <a:rPr lang="en-US" i="1" dirty="0" err="1" smtClean="0"/>
              <a:t>Sahaba</a:t>
            </a:r>
            <a:r>
              <a:rPr lang="en-US" dirty="0" smtClean="0"/>
              <a:t> upon seeing this, begin to do the same until they clean off the </a:t>
            </a:r>
            <a:r>
              <a:rPr lang="en-US" i="1" dirty="0" err="1" smtClean="0"/>
              <a:t>mihrab</a:t>
            </a:r>
            <a:r>
              <a:rPr lang="en-US" dirty="0" smtClean="0"/>
              <a:t> of </a:t>
            </a:r>
            <a:r>
              <a:rPr lang="en-US" dirty="0" err="1" smtClean="0"/>
              <a:t>Dawud</a:t>
            </a:r>
            <a:r>
              <a:rPr lang="en-US" dirty="0" smtClean="0"/>
              <a:t> </a:t>
            </a:r>
            <a:r>
              <a:rPr lang="en-US" i="1" dirty="0" smtClean="0"/>
              <a:t>'</a:t>
            </a:r>
            <a:r>
              <a:rPr lang="en-US" i="1" dirty="0" err="1" smtClean="0"/>
              <a:t>alayhi</a:t>
            </a:r>
            <a:r>
              <a:rPr lang="en-US" i="1" dirty="0" smtClean="0"/>
              <a:t> salaam </a:t>
            </a:r>
            <a:r>
              <a:rPr lang="en-US" dirty="0" smtClean="0"/>
              <a:t>from the excrement.  </a:t>
            </a:r>
          </a:p>
          <a:p>
            <a:r>
              <a:rPr lang="en-US" dirty="0" smtClean="0"/>
              <a:t>Then,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stands and prays two </a:t>
            </a:r>
            <a:r>
              <a:rPr lang="en-US" dirty="0" err="1" smtClean="0"/>
              <a:t>rak’ah</a:t>
            </a:r>
            <a:r>
              <a:rPr lang="en-US" dirty="0" smtClean="0"/>
              <a:t> and beings to recite </a:t>
            </a:r>
            <a:r>
              <a:rPr lang="en-US" dirty="0" err="1" smtClean="0"/>
              <a:t>Surah</a:t>
            </a:r>
            <a:r>
              <a:rPr lang="en-US" dirty="0" smtClean="0"/>
              <a:t> </a:t>
            </a:r>
            <a:r>
              <a:rPr lang="en-US" i="1" dirty="0" err="1" smtClean="0"/>
              <a:t>Sa’ad</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Masjid</a:t>
            </a:r>
            <a:r>
              <a:rPr lang="en-US" dirty="0" smtClean="0"/>
              <a:t> </a:t>
            </a:r>
            <a:r>
              <a:rPr lang="en-US" dirty="0" err="1" smtClean="0"/>
              <a:t>ul</a:t>
            </a:r>
            <a:r>
              <a:rPr lang="en-US" dirty="0" smtClean="0"/>
              <a:t> </a:t>
            </a:r>
            <a:r>
              <a:rPr lang="en-US" dirty="0" err="1" smtClean="0"/>
              <a:t>Aqsa</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85000" lnSpcReduction="20000"/>
          </a:bodyPr>
          <a:lstStyle/>
          <a:p>
            <a:r>
              <a:rPr lang="en-US" dirty="0" smtClean="0"/>
              <a:t>Then he asks </a:t>
            </a:r>
            <a:r>
              <a:rPr lang="en-US" dirty="0" err="1" smtClean="0"/>
              <a:t>Kaa’bil</a:t>
            </a:r>
            <a:r>
              <a:rPr lang="en-US" dirty="0" smtClean="0"/>
              <a:t> </a:t>
            </a:r>
            <a:r>
              <a:rPr lang="en-US" dirty="0" err="1" smtClean="0"/>
              <a:t>Ahbar</a:t>
            </a:r>
            <a:r>
              <a:rPr lang="en-US" dirty="0" smtClean="0"/>
              <a:t> the Jewish Rabbi (who becomes Muslim), ‘point me to the rock from where the prophet </a:t>
            </a:r>
            <a:r>
              <a:rPr lang="en-US" i="1" dirty="0" smtClean="0"/>
              <a:t>Sal </a:t>
            </a:r>
            <a:r>
              <a:rPr lang="en-US" i="1" dirty="0" err="1" smtClean="0"/>
              <a:t>Allahu</a:t>
            </a:r>
            <a:r>
              <a:rPr lang="en-US" i="1" dirty="0" smtClean="0"/>
              <a:t> '</a:t>
            </a:r>
            <a:r>
              <a:rPr lang="en-US" i="1" dirty="0" err="1" smtClean="0"/>
              <a:t>alayhi</a:t>
            </a:r>
            <a:r>
              <a:rPr lang="en-US" i="1" dirty="0" smtClean="0"/>
              <a:t> </a:t>
            </a:r>
            <a:r>
              <a:rPr lang="en-US" i="1" dirty="0" err="1" smtClean="0"/>
              <a:t>wa</a:t>
            </a:r>
            <a:r>
              <a:rPr lang="en-US" i="1" dirty="0" smtClean="0"/>
              <a:t> </a:t>
            </a:r>
            <a:r>
              <a:rPr lang="en-US" i="1" dirty="0" err="1" smtClean="0"/>
              <a:t>sallam</a:t>
            </a:r>
            <a:r>
              <a:rPr lang="en-US" i="1" dirty="0" smtClean="0"/>
              <a:t> </a:t>
            </a:r>
            <a:r>
              <a:rPr lang="en-US" dirty="0" smtClean="0"/>
              <a:t>made </a:t>
            </a:r>
            <a:r>
              <a:rPr lang="en-US" i="1" dirty="0" err="1" smtClean="0"/>
              <a:t>mi’raaj</a:t>
            </a:r>
            <a:r>
              <a:rPr lang="en-US" dirty="0" smtClean="0"/>
              <a:t> from.  So </a:t>
            </a:r>
            <a:r>
              <a:rPr lang="en-US" dirty="0" err="1" smtClean="0"/>
              <a:t>Ka’b</a:t>
            </a:r>
            <a:r>
              <a:rPr lang="en-US" dirty="0" smtClean="0"/>
              <a:t> points to it.  </a:t>
            </a:r>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says, where should we build the </a:t>
            </a:r>
            <a:r>
              <a:rPr lang="en-US" dirty="0" err="1" smtClean="0"/>
              <a:t>Masjid</a:t>
            </a:r>
            <a:r>
              <a:rPr lang="en-US" dirty="0" smtClean="0"/>
              <a:t>?  </a:t>
            </a:r>
          </a:p>
          <a:p>
            <a:r>
              <a:rPr lang="en-US" dirty="0" smtClean="0"/>
              <a:t>The </a:t>
            </a:r>
            <a:r>
              <a:rPr lang="en-US" dirty="0" err="1" smtClean="0"/>
              <a:t>Masjid</a:t>
            </a:r>
            <a:r>
              <a:rPr lang="en-US" dirty="0" smtClean="0"/>
              <a:t> was destroyed by the Romans </a:t>
            </a:r>
            <a:r>
              <a:rPr lang="en-US" dirty="0" smtClean="0"/>
              <a:t>in </a:t>
            </a:r>
            <a:r>
              <a:rPr lang="en-US" dirty="0" smtClean="0"/>
              <a:t>70 CE. </a:t>
            </a:r>
          </a:p>
          <a:p>
            <a:r>
              <a:rPr lang="en-US" dirty="0" smtClean="0"/>
              <a:t> There had been no prayer there for approx. 600 years.  </a:t>
            </a:r>
          </a:p>
          <a:p>
            <a:r>
              <a:rPr lang="en-US" dirty="0" err="1" smtClean="0"/>
              <a:t>Ka’b</a:t>
            </a:r>
            <a:r>
              <a:rPr lang="en-US" dirty="0" smtClean="0"/>
              <a:t> says, ‘build the </a:t>
            </a:r>
            <a:r>
              <a:rPr lang="en-US" dirty="0" err="1" smtClean="0"/>
              <a:t>Masjid</a:t>
            </a:r>
            <a:r>
              <a:rPr lang="en-US" dirty="0" smtClean="0"/>
              <a:t> behind the rock so that when we make </a:t>
            </a:r>
            <a:r>
              <a:rPr lang="en-US" i="1" dirty="0" err="1" smtClean="0"/>
              <a:t>salat</a:t>
            </a:r>
            <a:r>
              <a:rPr lang="en-US" dirty="0" smtClean="0"/>
              <a:t> from Jerusalem we will face the </a:t>
            </a:r>
            <a:r>
              <a:rPr lang="en-US" i="1" dirty="0" err="1" smtClean="0"/>
              <a:t>qiblah</a:t>
            </a:r>
            <a:r>
              <a:rPr lang="en-US" dirty="0" smtClean="0"/>
              <a:t> of the previous prophets and we will face our (Muslim) </a:t>
            </a:r>
            <a:r>
              <a:rPr lang="en-US" i="1" dirty="0" err="1" smtClean="0"/>
              <a:t>qiblah</a:t>
            </a:r>
            <a:r>
              <a:rPr lang="en-US" dirty="0" smtClean="0"/>
              <a:t>.  </a:t>
            </a:r>
          </a:p>
          <a:p>
            <a:r>
              <a:rPr lang="en-US" dirty="0" err="1" smtClean="0"/>
              <a:t>Umar</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says, ‘you resemble Jews oh </a:t>
            </a:r>
            <a:r>
              <a:rPr lang="en-US" dirty="0" err="1" smtClean="0"/>
              <a:t>Ka’b</a:t>
            </a:r>
            <a:r>
              <a:rPr lang="en-US" dirty="0" smtClean="0"/>
              <a:t>.  No!  We will put that behind us because that </a:t>
            </a:r>
            <a:r>
              <a:rPr lang="en-US" i="1" dirty="0" err="1" smtClean="0"/>
              <a:t>qiblah</a:t>
            </a:r>
            <a:r>
              <a:rPr lang="en-US" dirty="0" smtClean="0"/>
              <a:t> has been abrogated.’ </a:t>
            </a:r>
          </a:p>
          <a:p>
            <a:r>
              <a:rPr lang="en-US" dirty="0" smtClean="0"/>
              <a:t> So, he builds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before the rock (not behind it).  The </a:t>
            </a:r>
            <a:r>
              <a:rPr lang="en-US" i="1" dirty="0" err="1" smtClean="0"/>
              <a:t>Sahaba</a:t>
            </a:r>
            <a:r>
              <a:rPr lang="en-US" dirty="0" smtClean="0"/>
              <a:t> used to visit it.  </a:t>
            </a:r>
          </a:p>
          <a:p>
            <a:endParaRPr lang="en-US" dirty="0"/>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Masjid</a:t>
            </a:r>
            <a:r>
              <a:rPr lang="en-US" dirty="0" smtClean="0"/>
              <a:t> </a:t>
            </a:r>
            <a:r>
              <a:rPr lang="en-US" dirty="0" err="1" smtClean="0"/>
              <a:t>ul</a:t>
            </a:r>
            <a:r>
              <a:rPr lang="en-US" dirty="0" smtClean="0"/>
              <a:t> </a:t>
            </a:r>
            <a:r>
              <a:rPr lang="en-US" dirty="0" err="1" smtClean="0"/>
              <a:t>Aqsa</a:t>
            </a:r>
            <a:endParaRPr lang="en-US" dirty="0"/>
          </a:p>
        </p:txBody>
      </p:sp>
      <p:sp>
        <p:nvSpPr>
          <p:cNvPr id="3" name="Content Placeholder 2"/>
          <p:cNvSpPr>
            <a:spLocks noGrp="1"/>
          </p:cNvSpPr>
          <p:nvPr>
            <p:ph sz="quarter" idx="1"/>
          </p:nvPr>
        </p:nvSpPr>
        <p:spPr/>
        <p:txBody>
          <a:bodyPr/>
          <a:lstStyle/>
          <a:p>
            <a:r>
              <a:rPr lang="en-US" dirty="0" smtClean="0"/>
              <a:t>Abu </a:t>
            </a:r>
            <a:r>
              <a:rPr lang="en-US" dirty="0" err="1" smtClean="0"/>
              <a:t>Darda’aa</a:t>
            </a:r>
            <a:r>
              <a:rPr lang="en-US" dirty="0" smtClean="0"/>
              <a:t> and </a:t>
            </a:r>
            <a:r>
              <a:rPr lang="en-US" dirty="0" err="1" smtClean="0"/>
              <a:t>Salman</a:t>
            </a:r>
            <a:r>
              <a:rPr lang="en-US" dirty="0" smtClean="0"/>
              <a:t> al Farsi had a bond between them (assigned at Medina—</a:t>
            </a:r>
            <a:r>
              <a:rPr lang="en-US" dirty="0" err="1" smtClean="0"/>
              <a:t>Muhajiroon</a:t>
            </a:r>
            <a:r>
              <a:rPr lang="en-US" dirty="0" smtClean="0"/>
              <a:t> were paired with </a:t>
            </a:r>
            <a:r>
              <a:rPr lang="en-US" dirty="0" err="1" smtClean="0"/>
              <a:t>ansaar</a:t>
            </a:r>
            <a:r>
              <a:rPr lang="en-US" dirty="0" smtClean="0"/>
              <a:t>).  Abu </a:t>
            </a:r>
            <a:r>
              <a:rPr lang="en-US" dirty="0" err="1" smtClean="0"/>
              <a:t>Dardaa</a:t>
            </a:r>
            <a:r>
              <a:rPr lang="en-US" dirty="0" smtClean="0"/>
              <a:t> in Ash </a:t>
            </a:r>
            <a:r>
              <a:rPr lang="en-US" dirty="0" err="1" smtClean="0"/>
              <a:t>Shaam</a:t>
            </a:r>
            <a:r>
              <a:rPr lang="en-US" dirty="0" smtClean="0"/>
              <a:t> writes a letter to </a:t>
            </a:r>
            <a:r>
              <a:rPr lang="en-US" dirty="0" err="1" smtClean="0"/>
              <a:t>Salman</a:t>
            </a:r>
            <a:r>
              <a:rPr lang="en-US" dirty="0" smtClean="0"/>
              <a:t> al Farsi and says, come to the holy lands!  </a:t>
            </a:r>
            <a:r>
              <a:rPr lang="en-US" dirty="0" err="1" smtClean="0"/>
              <a:t>Salman</a:t>
            </a:r>
            <a:r>
              <a:rPr lang="en-US" dirty="0" smtClean="0"/>
              <a:t> </a:t>
            </a:r>
            <a:r>
              <a:rPr lang="en-US" i="1" dirty="0" err="1" smtClean="0"/>
              <a:t>radi</a:t>
            </a:r>
            <a:r>
              <a:rPr lang="en-US" i="1" dirty="0" smtClean="0"/>
              <a:t> </a:t>
            </a:r>
            <a:r>
              <a:rPr lang="en-US" i="1" dirty="0" err="1" smtClean="0"/>
              <a:t>Allahu</a:t>
            </a:r>
            <a:r>
              <a:rPr lang="en-US" i="1" dirty="0" smtClean="0"/>
              <a:t> '</a:t>
            </a:r>
            <a:r>
              <a:rPr lang="en-US" i="1" dirty="0" err="1" smtClean="0"/>
              <a:t>anhu</a:t>
            </a:r>
            <a:r>
              <a:rPr lang="en-US" i="1" dirty="0" smtClean="0"/>
              <a:t> </a:t>
            </a:r>
            <a:r>
              <a:rPr lang="en-US" dirty="0" smtClean="0"/>
              <a:t>writes back saying ‘it is not a land that makes a man holy, but it is the righteous actions that make a man holy.’  </a:t>
            </a:r>
            <a:endParaRPr lang="en-US" dirty="0" smtClean="0"/>
          </a:p>
          <a:p>
            <a:r>
              <a:rPr lang="en-US" dirty="0" smtClean="0"/>
              <a:t>The </a:t>
            </a:r>
            <a:r>
              <a:rPr lang="en-US" dirty="0" smtClean="0"/>
              <a:t>point is the </a:t>
            </a:r>
            <a:r>
              <a:rPr lang="en-US" dirty="0" err="1" smtClean="0"/>
              <a:t>Sahaba</a:t>
            </a:r>
            <a:r>
              <a:rPr lang="en-US" dirty="0" smtClean="0"/>
              <a:t> had a very close attachment to Jerusalem and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a:t>
            </a:r>
          </a:p>
          <a:p>
            <a:endParaRPr lang="en-US"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Banu</a:t>
            </a:r>
            <a:r>
              <a:rPr lang="en-US" dirty="0" smtClean="0"/>
              <a:t> </a:t>
            </a:r>
            <a:r>
              <a:rPr lang="en-US" dirty="0" err="1" smtClean="0"/>
              <a:t>Umayyah</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a:t>
            </a:r>
            <a:r>
              <a:rPr lang="en-US" i="1" dirty="0" err="1" smtClean="0"/>
              <a:t>sahaba</a:t>
            </a:r>
            <a:r>
              <a:rPr lang="en-US" dirty="0" smtClean="0"/>
              <a:t> lived in Jerusalem but they spread throughout the lands teaching the people.</a:t>
            </a:r>
          </a:p>
          <a:p>
            <a:r>
              <a:rPr lang="en-US" dirty="0" smtClean="0"/>
              <a:t> Because of Abdullah b. Saba (the Jew) there were certain </a:t>
            </a:r>
            <a:r>
              <a:rPr lang="en-US" i="1" dirty="0" err="1" smtClean="0"/>
              <a:t>fitan</a:t>
            </a:r>
            <a:r>
              <a:rPr lang="en-US" dirty="0" smtClean="0"/>
              <a:t> that would occur. </a:t>
            </a:r>
          </a:p>
          <a:p>
            <a:r>
              <a:rPr lang="en-US" dirty="0" smtClean="0"/>
              <a:t>W</a:t>
            </a:r>
            <a:r>
              <a:rPr lang="en-US" dirty="0" smtClean="0"/>
              <a:t>hen </a:t>
            </a:r>
            <a:r>
              <a:rPr lang="en-US" dirty="0" err="1" smtClean="0"/>
              <a:t>Hasan</a:t>
            </a:r>
            <a:r>
              <a:rPr lang="en-US" dirty="0" smtClean="0"/>
              <a:t> was </a:t>
            </a:r>
            <a:r>
              <a:rPr lang="en-US" i="1" dirty="0" err="1" smtClean="0"/>
              <a:t>khalifa</a:t>
            </a:r>
            <a:r>
              <a:rPr lang="en-US" dirty="0" smtClean="0"/>
              <a:t>, in order to make peace with the Muslims, he steps down from the </a:t>
            </a:r>
            <a:r>
              <a:rPr lang="en-US" i="1" dirty="0" err="1" smtClean="0"/>
              <a:t>khalifa</a:t>
            </a:r>
            <a:r>
              <a:rPr lang="en-US" dirty="0" smtClean="0"/>
              <a:t> and hands it over to </a:t>
            </a:r>
            <a:r>
              <a:rPr lang="en-US" dirty="0" err="1" smtClean="0"/>
              <a:t>Mu’awiya</a:t>
            </a:r>
            <a:r>
              <a:rPr lang="en-US" dirty="0" smtClean="0"/>
              <a:t>.  </a:t>
            </a:r>
          </a:p>
          <a:p>
            <a:r>
              <a:rPr lang="en-US" dirty="0" smtClean="0"/>
              <a:t>Where does </a:t>
            </a:r>
            <a:r>
              <a:rPr lang="en-US" dirty="0" err="1" smtClean="0"/>
              <a:t>Mu’aawiya</a:t>
            </a:r>
            <a:r>
              <a:rPr lang="en-US" dirty="0" smtClean="0"/>
              <a:t> take </a:t>
            </a:r>
            <a:r>
              <a:rPr lang="en-US" i="1" dirty="0" err="1" smtClean="0"/>
              <a:t>bay’ah</a:t>
            </a:r>
            <a:r>
              <a:rPr lang="en-US" dirty="0" smtClean="0"/>
              <a:t> from?  </a:t>
            </a:r>
            <a:r>
              <a:rPr lang="en-US" dirty="0" smtClean="0"/>
              <a:t>F</a:t>
            </a:r>
            <a:r>
              <a:rPr lang="en-US" dirty="0" smtClean="0"/>
              <a:t>rom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t>
            </a:r>
          </a:p>
          <a:p>
            <a:r>
              <a:rPr lang="en-US" dirty="0" err="1" smtClean="0"/>
              <a:t>Banu</a:t>
            </a:r>
            <a:r>
              <a:rPr lang="en-US" dirty="0" smtClean="0"/>
              <a:t> </a:t>
            </a:r>
            <a:r>
              <a:rPr lang="en-US" dirty="0" err="1" smtClean="0"/>
              <a:t>ummayyah</a:t>
            </a:r>
            <a:r>
              <a:rPr lang="en-US" dirty="0" smtClean="0"/>
              <a:t> has its force in Damascus and the </a:t>
            </a:r>
            <a:r>
              <a:rPr lang="en-US" i="1" dirty="0" err="1" smtClean="0"/>
              <a:t>khulafaa</a:t>
            </a:r>
            <a:r>
              <a:rPr lang="en-US" dirty="0" smtClean="0"/>
              <a:t> come to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and do certain things there. </a:t>
            </a:r>
          </a:p>
          <a:p>
            <a:r>
              <a:rPr lang="en-US" dirty="0" smtClean="0"/>
              <a:t> Among them is </a:t>
            </a:r>
            <a:r>
              <a:rPr lang="en-US" dirty="0" err="1" smtClean="0"/>
              <a:t>Abd</a:t>
            </a:r>
            <a:r>
              <a:rPr lang="en-US" dirty="0" smtClean="0"/>
              <a:t> </a:t>
            </a:r>
            <a:r>
              <a:rPr lang="en-US" dirty="0" err="1" smtClean="0"/>
              <a:t>ul</a:t>
            </a:r>
            <a:r>
              <a:rPr lang="en-US" dirty="0" smtClean="0"/>
              <a:t> </a:t>
            </a:r>
            <a:r>
              <a:rPr lang="en-US" dirty="0" err="1" smtClean="0"/>
              <a:t>Malik</a:t>
            </a:r>
            <a:r>
              <a:rPr lang="en-US" dirty="0" smtClean="0"/>
              <a:t> who wants to see in his time, Jerusalem beautified.  The Muslims have a lot of money from </a:t>
            </a:r>
            <a:r>
              <a:rPr lang="en-US" i="1" dirty="0" smtClean="0"/>
              <a:t>jihad</a:t>
            </a:r>
            <a:r>
              <a:rPr lang="en-US" dirty="0" smtClean="0"/>
              <a:t>.  </a:t>
            </a:r>
          </a:p>
          <a:p>
            <a:endParaRPr lang="en-US"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Abd</a:t>
            </a:r>
            <a:r>
              <a:rPr lang="en-US" dirty="0" smtClean="0"/>
              <a:t> al </a:t>
            </a:r>
            <a:r>
              <a:rPr lang="en-US" dirty="0" err="1" smtClean="0"/>
              <a:t>Malik</a:t>
            </a:r>
            <a:endParaRPr lang="en-US" dirty="0"/>
          </a:p>
        </p:txBody>
      </p:sp>
      <p:sp>
        <p:nvSpPr>
          <p:cNvPr id="3" name="Content Placeholder 2"/>
          <p:cNvSpPr>
            <a:spLocks noGrp="1"/>
          </p:cNvSpPr>
          <p:nvPr>
            <p:ph sz="quarter" idx="1"/>
          </p:nvPr>
        </p:nvSpPr>
        <p:spPr>
          <a:xfrm>
            <a:off x="301752" y="1527048"/>
            <a:ext cx="8503920" cy="4797552"/>
          </a:xfrm>
        </p:spPr>
        <p:txBody>
          <a:bodyPr>
            <a:normAutofit lnSpcReduction="10000"/>
          </a:bodyPr>
          <a:lstStyle/>
          <a:p>
            <a:r>
              <a:rPr lang="en-US" dirty="0" smtClean="0"/>
              <a:t>He rebuilds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and builds the Dome of the Rock </a:t>
            </a:r>
            <a:r>
              <a:rPr lang="en-US" i="1" dirty="0" smtClean="0"/>
              <a:t>(</a:t>
            </a:r>
            <a:r>
              <a:rPr lang="en-US" i="1" dirty="0" err="1" smtClean="0"/>
              <a:t>Qubbat</a:t>
            </a:r>
            <a:r>
              <a:rPr lang="en-US" i="1" dirty="0" smtClean="0"/>
              <a:t> as </a:t>
            </a:r>
            <a:r>
              <a:rPr lang="en-US" i="1" dirty="0" err="1" smtClean="0"/>
              <a:t>Sukhra</a:t>
            </a:r>
            <a:r>
              <a:rPr lang="en-US" i="1" dirty="0" smtClean="0"/>
              <a:t>).</a:t>
            </a:r>
          </a:p>
          <a:p>
            <a:r>
              <a:rPr lang="en-US" dirty="0" smtClean="0"/>
              <a:t>  He puts in charge of it two of the scholars of his time </a:t>
            </a:r>
            <a:r>
              <a:rPr lang="en-US" dirty="0" err="1" smtClean="0"/>
              <a:t>Rijaa</a:t>
            </a:r>
            <a:r>
              <a:rPr lang="en-US" dirty="0" smtClean="0"/>
              <a:t> bin </a:t>
            </a:r>
            <a:r>
              <a:rPr lang="en-US" dirty="0" err="1" smtClean="0"/>
              <a:t>haywa</a:t>
            </a:r>
            <a:r>
              <a:rPr lang="en-US" dirty="0" smtClean="0"/>
              <a:t> and Abdullah b. salaam.  </a:t>
            </a:r>
          </a:p>
          <a:p>
            <a:r>
              <a:rPr lang="en-US" dirty="0" smtClean="0"/>
              <a:t>When they finish building it up, they write a letter to the </a:t>
            </a:r>
            <a:r>
              <a:rPr lang="en-US" i="1" dirty="0" err="1" smtClean="0"/>
              <a:t>khalifa</a:t>
            </a:r>
            <a:r>
              <a:rPr lang="en-US" dirty="0" smtClean="0"/>
              <a:t> in Damascus, </a:t>
            </a:r>
            <a:r>
              <a:rPr lang="en-US" dirty="0" err="1" smtClean="0"/>
              <a:t>Abd</a:t>
            </a:r>
            <a:r>
              <a:rPr lang="en-US" dirty="0" smtClean="0"/>
              <a:t> al </a:t>
            </a:r>
            <a:r>
              <a:rPr lang="en-US" dirty="0" err="1" smtClean="0"/>
              <a:t>Malik</a:t>
            </a:r>
            <a:r>
              <a:rPr lang="en-US" dirty="0" smtClean="0"/>
              <a:t> and say, we have built it in such a way that nobody can say anything is left to build. </a:t>
            </a:r>
          </a:p>
          <a:p>
            <a:r>
              <a:rPr lang="en-US" dirty="0" smtClean="0"/>
              <a:t> We have 100,000 dinars left and you as </a:t>
            </a:r>
            <a:r>
              <a:rPr lang="en-US" i="1" dirty="0" err="1" smtClean="0"/>
              <a:t>amir</a:t>
            </a:r>
            <a:r>
              <a:rPr lang="en-US" i="1" dirty="0" smtClean="0"/>
              <a:t> al </a:t>
            </a:r>
            <a:r>
              <a:rPr lang="en-US" i="1" dirty="0" err="1" smtClean="0"/>
              <a:t>mu’mineen</a:t>
            </a:r>
            <a:r>
              <a:rPr lang="en-US" dirty="0" smtClean="0"/>
              <a:t>, spend it wherever you think it is best for the Muslims. </a:t>
            </a:r>
          </a:p>
          <a:p>
            <a:endParaRPr lang="en-US"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Abd</a:t>
            </a:r>
            <a:r>
              <a:rPr lang="en-US" dirty="0" smtClean="0"/>
              <a:t> al </a:t>
            </a:r>
            <a:r>
              <a:rPr lang="en-US" dirty="0" err="1" smtClean="0"/>
              <a:t>Malik</a:t>
            </a:r>
            <a:endParaRPr lang="en-US" dirty="0"/>
          </a:p>
        </p:txBody>
      </p:sp>
      <p:sp>
        <p:nvSpPr>
          <p:cNvPr id="3" name="Content Placeholder 2"/>
          <p:cNvSpPr>
            <a:spLocks noGrp="1"/>
          </p:cNvSpPr>
          <p:nvPr>
            <p:ph sz="quarter" idx="1"/>
          </p:nvPr>
        </p:nvSpPr>
        <p:spPr/>
        <p:txBody>
          <a:bodyPr/>
          <a:lstStyle/>
          <a:p>
            <a:r>
              <a:rPr lang="en-US" dirty="0" err="1" smtClean="0"/>
              <a:t>Abd</a:t>
            </a:r>
            <a:r>
              <a:rPr lang="en-US" dirty="0" smtClean="0"/>
              <a:t> al </a:t>
            </a:r>
            <a:r>
              <a:rPr lang="en-US" dirty="0" err="1" smtClean="0"/>
              <a:t>Malik</a:t>
            </a:r>
            <a:r>
              <a:rPr lang="en-US" dirty="0" smtClean="0"/>
              <a:t> sends a letter to them saying, I am giving you this 100,000 dinars because of the good work you have done.  The scholars write back saying, it is more befitting for us that we take our </a:t>
            </a:r>
            <a:r>
              <a:rPr lang="en-US" dirty="0" err="1" smtClean="0"/>
              <a:t>womens</a:t>
            </a:r>
            <a:r>
              <a:rPr lang="en-US" dirty="0" smtClean="0"/>
              <a:t>’ jewelry and use it to decorate the </a:t>
            </a:r>
            <a:r>
              <a:rPr lang="en-US" dirty="0" err="1" smtClean="0"/>
              <a:t>Masjid</a:t>
            </a:r>
            <a:r>
              <a:rPr lang="en-US" dirty="0" smtClean="0"/>
              <a:t>. </a:t>
            </a:r>
          </a:p>
          <a:p>
            <a:r>
              <a:rPr lang="en-US" dirty="0" smtClean="0"/>
              <a:t>i.e. we should not take any of this money but we should take our own personal wealth and add it to this </a:t>
            </a:r>
            <a:r>
              <a:rPr lang="en-US" dirty="0" err="1" smtClean="0"/>
              <a:t>Masjid</a:t>
            </a:r>
            <a:r>
              <a:rPr lang="en-US" dirty="0" smtClean="0"/>
              <a:t>.  This shows how much the Muslims cared for </a:t>
            </a:r>
            <a:r>
              <a:rPr lang="en-US" dirty="0" err="1" smtClean="0"/>
              <a:t>Bayt</a:t>
            </a:r>
            <a:r>
              <a:rPr lang="en-US" dirty="0" smtClean="0"/>
              <a:t> </a:t>
            </a:r>
            <a:r>
              <a:rPr lang="en-US" dirty="0" err="1" smtClean="0"/>
              <a:t>ul</a:t>
            </a:r>
            <a:r>
              <a:rPr lang="en-US" dirty="0" smtClean="0"/>
              <a:t> </a:t>
            </a:r>
            <a:r>
              <a:rPr lang="en-US" dirty="0" err="1" smtClean="0"/>
              <a:t>Maqdis</a:t>
            </a:r>
            <a:r>
              <a:rPr lang="en-US" dirty="0" smtClean="0"/>
              <a:t>.</a:t>
            </a:r>
          </a:p>
          <a:p>
            <a:endParaRPr lang="en-US" dirty="0"/>
          </a:p>
        </p:txBody>
      </p:sp>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srcRect/>
          <a:stretch>
            <a:fillRect/>
          </a:stretch>
        </p:blipFill>
        <p:spPr bwMode="auto">
          <a:xfrm>
            <a:off x="1447800" y="1219200"/>
            <a:ext cx="6781800" cy="4683125"/>
          </a:xfrm>
          <a:prstGeom prst="rect">
            <a:avLst/>
          </a:prstGeom>
          <a:noFill/>
          <a:ln w="9525">
            <a:noFill/>
            <a:miter lim="800000"/>
            <a:headEnd/>
            <a:tailEnd/>
          </a:ln>
          <a:effectLst/>
        </p:spPr>
      </p:pic>
      <p:cxnSp>
        <p:nvCxnSpPr>
          <p:cNvPr id="8" name="Straight Arrow Connector 7"/>
          <p:cNvCxnSpPr/>
          <p:nvPr/>
        </p:nvCxnSpPr>
        <p:spPr>
          <a:xfrm>
            <a:off x="1600200" y="1295400"/>
            <a:ext cx="1981200" cy="762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743700" y="2628900"/>
            <a:ext cx="1219200" cy="533400"/>
          </a:xfrm>
          <a:prstGeom prst="straightConnector1">
            <a:avLst/>
          </a:prstGeom>
          <a:ln w="158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81000" y="990600"/>
            <a:ext cx="1143000" cy="923330"/>
          </a:xfrm>
          <a:prstGeom prst="rect">
            <a:avLst/>
          </a:prstGeom>
          <a:noFill/>
        </p:spPr>
        <p:txBody>
          <a:bodyPr wrap="square" rtlCol="0">
            <a:spAutoFit/>
          </a:bodyPr>
          <a:lstStyle/>
          <a:p>
            <a:r>
              <a:rPr lang="en-US" dirty="0" smtClean="0"/>
              <a:t>Dome of the Rock </a:t>
            </a:r>
            <a:r>
              <a:rPr lang="en-US" dirty="0" err="1" smtClean="0"/>
              <a:t>Masjid</a:t>
            </a:r>
            <a:endParaRPr lang="en-US" dirty="0"/>
          </a:p>
        </p:txBody>
      </p:sp>
      <p:sp>
        <p:nvSpPr>
          <p:cNvPr id="12" name="TextBox 11"/>
          <p:cNvSpPr txBox="1"/>
          <p:nvPr/>
        </p:nvSpPr>
        <p:spPr>
          <a:xfrm>
            <a:off x="7239000" y="1752600"/>
            <a:ext cx="1371600" cy="646331"/>
          </a:xfrm>
          <a:prstGeom prst="rect">
            <a:avLst/>
          </a:prstGeom>
          <a:noFill/>
        </p:spPr>
        <p:txBody>
          <a:bodyPr wrap="square" rtlCol="0">
            <a:spAutoFit/>
          </a:bodyPr>
          <a:lstStyle/>
          <a:p>
            <a:r>
              <a:rPr lang="en-US" dirty="0" err="1" smtClean="0"/>
              <a:t>Masjid</a:t>
            </a:r>
            <a:r>
              <a:rPr lang="en-US" dirty="0" smtClean="0"/>
              <a:t> </a:t>
            </a:r>
            <a:r>
              <a:rPr lang="en-US" dirty="0" err="1" smtClean="0"/>
              <a:t>ul</a:t>
            </a:r>
            <a:r>
              <a:rPr lang="en-US" dirty="0" smtClean="0"/>
              <a:t> </a:t>
            </a:r>
            <a:r>
              <a:rPr lang="en-US" dirty="0" err="1" smtClean="0"/>
              <a:t>Aqsa</a:t>
            </a:r>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Context</a:t>
            </a:r>
            <a:endParaRPr lang="en-US" dirty="0">
              <a:latin typeface="Constantia" pitchFamily="18" charset="0"/>
            </a:endParaRPr>
          </a:p>
        </p:txBody>
      </p:sp>
      <p:sp>
        <p:nvSpPr>
          <p:cNvPr id="3" name="Content Placeholder 2"/>
          <p:cNvSpPr>
            <a:spLocks noGrp="1"/>
          </p:cNvSpPr>
          <p:nvPr>
            <p:ph sz="quarter" idx="1"/>
          </p:nvPr>
        </p:nvSpPr>
        <p:spPr/>
        <p:txBody>
          <a:bodyPr/>
          <a:lstStyle/>
          <a:p>
            <a:r>
              <a:rPr lang="en-US" dirty="0" smtClean="0">
                <a:latin typeface="Constantia" pitchFamily="18" charset="0"/>
              </a:rPr>
              <a:t>It is an issue of </a:t>
            </a:r>
            <a:r>
              <a:rPr lang="en-US" dirty="0" err="1" smtClean="0">
                <a:latin typeface="Constantia" pitchFamily="18" charset="0"/>
              </a:rPr>
              <a:t>Tawhid</a:t>
            </a:r>
            <a:r>
              <a:rPr lang="en-US" dirty="0" smtClean="0">
                <a:latin typeface="Constantia" pitchFamily="18" charset="0"/>
              </a:rPr>
              <a:t>.  It is an issue of Truth and Falsehood.</a:t>
            </a:r>
          </a:p>
          <a:p>
            <a:r>
              <a:rPr lang="en-US" i="1" dirty="0" smtClean="0">
                <a:latin typeface="Constantia" pitchFamily="18" charset="0"/>
              </a:rPr>
              <a:t>51: 56. I have only created </a:t>
            </a:r>
            <a:r>
              <a:rPr lang="en-US" i="1" dirty="0" err="1" smtClean="0">
                <a:latin typeface="Constantia" pitchFamily="18" charset="0"/>
              </a:rPr>
              <a:t>Jinns</a:t>
            </a:r>
            <a:r>
              <a:rPr lang="en-US" i="1" dirty="0" smtClean="0">
                <a:latin typeface="Constantia" pitchFamily="18" charset="0"/>
              </a:rPr>
              <a:t> and men, that They may serve Me.</a:t>
            </a:r>
          </a:p>
          <a:p>
            <a:pPr>
              <a:buNone/>
            </a:pPr>
            <a:endParaRPr lang="en-US" i="1" dirty="0" smtClean="0">
              <a:latin typeface="Constantia" pitchFamily="18" charset="0"/>
            </a:endParaRPr>
          </a:p>
          <a:p>
            <a:r>
              <a:rPr lang="en-US" i="1" dirty="0" smtClean="0">
                <a:latin typeface="Constantia" pitchFamily="18" charset="0"/>
              </a:rPr>
              <a:t>16:36. And Verily, we have sent among Every </a:t>
            </a:r>
            <a:r>
              <a:rPr lang="en-US" i="1" dirty="0" err="1" smtClean="0">
                <a:latin typeface="Constantia" pitchFamily="18" charset="0"/>
              </a:rPr>
              <a:t>Ummah</a:t>
            </a:r>
            <a:r>
              <a:rPr lang="en-US" i="1" dirty="0" smtClean="0">
                <a:latin typeface="Constantia" pitchFamily="18" charset="0"/>
              </a:rPr>
              <a:t> (community, nation) a Messenger (proclaiming): "Worship </a:t>
            </a:r>
            <a:r>
              <a:rPr lang="en-US" i="1" dirty="0" err="1" smtClean="0">
                <a:latin typeface="Constantia" pitchFamily="18" charset="0"/>
              </a:rPr>
              <a:t>Allâh</a:t>
            </a:r>
            <a:r>
              <a:rPr lang="en-US" i="1" dirty="0" smtClean="0">
                <a:latin typeface="Constantia" pitchFamily="18" charset="0"/>
              </a:rPr>
              <a:t> (Alone), and avoid (or keep away from) </a:t>
            </a:r>
            <a:r>
              <a:rPr lang="en-US" i="1" dirty="0" err="1" smtClean="0">
                <a:latin typeface="Constantia" pitchFamily="18" charset="0"/>
              </a:rPr>
              <a:t>Tâghût</a:t>
            </a:r>
            <a:r>
              <a:rPr lang="en-US" i="1" dirty="0" smtClean="0">
                <a:latin typeface="Constantia" pitchFamily="18" charset="0"/>
              </a:rPr>
              <a:t> (all false deities, etc. i.e. do not Worship </a:t>
            </a:r>
            <a:r>
              <a:rPr lang="en-US" i="1" dirty="0" err="1" smtClean="0">
                <a:latin typeface="Constantia" pitchFamily="18" charset="0"/>
              </a:rPr>
              <a:t>Tâghût</a:t>
            </a:r>
            <a:r>
              <a:rPr lang="en-US" i="1" dirty="0" smtClean="0">
                <a:latin typeface="Constantia" pitchFamily="18" charset="0"/>
              </a:rPr>
              <a:t> besides </a:t>
            </a:r>
            <a:r>
              <a:rPr lang="en-US" i="1" dirty="0" err="1" smtClean="0">
                <a:latin typeface="Constantia" pitchFamily="18" charset="0"/>
              </a:rPr>
              <a:t>Allâh</a:t>
            </a:r>
            <a:r>
              <a:rPr lang="en-US" i="1" dirty="0" smtClean="0">
                <a:latin typeface="Constantia" pitchFamily="18" charset="0"/>
              </a:rPr>
              <a:t>)." </a:t>
            </a:r>
          </a:p>
          <a:p>
            <a:endParaRPr lang="en-US" dirty="0" smtClean="0">
              <a:latin typeface="Constantia" pitchFamily="18" charset="0"/>
            </a:endParaRPr>
          </a:p>
          <a:p>
            <a:endParaRPr lang="en-US" dirty="0" smtClean="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057400" y="0"/>
            <a:ext cx="5353050" cy="6734137"/>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a:r>
            <a:r>
              <a:rPr lang="en-US" dirty="0" err="1" smtClean="0"/>
              <a:t>Umar</a:t>
            </a:r>
            <a:r>
              <a:rPr lang="en-US" dirty="0" smtClean="0"/>
              <a:t> </a:t>
            </a:r>
            <a:r>
              <a:rPr lang="en-US" dirty="0" err="1" smtClean="0"/>
              <a:t>ibn</a:t>
            </a:r>
            <a:r>
              <a:rPr lang="en-US" dirty="0" smtClean="0"/>
              <a:t> </a:t>
            </a:r>
            <a:r>
              <a:rPr lang="en-US" dirty="0" err="1" smtClean="0"/>
              <a:t>abd</a:t>
            </a:r>
            <a:r>
              <a:rPr lang="en-US" dirty="0" smtClean="0"/>
              <a:t> al Aziz</a:t>
            </a:r>
            <a:endParaRPr lang="en-US" dirty="0"/>
          </a:p>
        </p:txBody>
      </p:sp>
      <p:sp>
        <p:nvSpPr>
          <p:cNvPr id="6" name="Content Placeholder 5"/>
          <p:cNvSpPr>
            <a:spLocks noGrp="1"/>
          </p:cNvSpPr>
          <p:nvPr>
            <p:ph sz="quarter" idx="1"/>
          </p:nvPr>
        </p:nvSpPr>
        <p:spPr>
          <a:xfrm>
            <a:off x="301752" y="1527048"/>
            <a:ext cx="8503920" cy="4797552"/>
          </a:xfrm>
        </p:spPr>
        <p:txBody>
          <a:bodyPr>
            <a:normAutofit fontScale="92500" lnSpcReduction="10000"/>
          </a:bodyPr>
          <a:lstStyle/>
          <a:p>
            <a:r>
              <a:rPr lang="en-US" dirty="0" smtClean="0"/>
              <a:t>‘</a:t>
            </a:r>
            <a:r>
              <a:rPr lang="en-US" dirty="0" err="1" smtClean="0"/>
              <a:t>Umar</a:t>
            </a:r>
            <a:r>
              <a:rPr lang="en-US" dirty="0" smtClean="0"/>
              <a:t> </a:t>
            </a:r>
            <a:r>
              <a:rPr lang="en-US" dirty="0" smtClean="0"/>
              <a:t>b. </a:t>
            </a:r>
            <a:r>
              <a:rPr lang="en-US" dirty="0" err="1" smtClean="0"/>
              <a:t>abd</a:t>
            </a:r>
            <a:r>
              <a:rPr lang="en-US" dirty="0" smtClean="0"/>
              <a:t> al Aziz became </a:t>
            </a:r>
            <a:r>
              <a:rPr lang="en-US" i="1" dirty="0" err="1" smtClean="0"/>
              <a:t>khalifa</a:t>
            </a:r>
            <a:r>
              <a:rPr lang="en-US" dirty="0" smtClean="0"/>
              <a:t> and he returned government back to the way of the </a:t>
            </a:r>
            <a:r>
              <a:rPr lang="en-US" dirty="0" err="1" smtClean="0"/>
              <a:t>Prophethood</a:t>
            </a:r>
            <a:r>
              <a:rPr lang="en-US" dirty="0" smtClean="0"/>
              <a:t>.</a:t>
            </a:r>
          </a:p>
          <a:p>
            <a:r>
              <a:rPr lang="en-US" dirty="0" smtClean="0"/>
              <a:t>  He reformed the </a:t>
            </a:r>
            <a:r>
              <a:rPr lang="en-US" i="1" dirty="0" err="1" smtClean="0"/>
              <a:t>ummah</a:t>
            </a:r>
            <a:r>
              <a:rPr lang="en-US" dirty="0" smtClean="0"/>
              <a:t> in two years.</a:t>
            </a:r>
          </a:p>
          <a:p>
            <a:r>
              <a:rPr lang="en-US" dirty="0" smtClean="0"/>
              <a:t>  He returned government to the way of the </a:t>
            </a:r>
            <a:r>
              <a:rPr lang="en-US" i="1" dirty="0" err="1" smtClean="0"/>
              <a:t>nubuwwa</a:t>
            </a:r>
            <a:r>
              <a:rPr lang="en-US" dirty="0" smtClean="0"/>
              <a:t>.</a:t>
            </a:r>
          </a:p>
          <a:p>
            <a:r>
              <a:rPr lang="en-US" dirty="0" smtClean="0"/>
              <a:t>  He told all his governors ‘go and pray two </a:t>
            </a:r>
            <a:r>
              <a:rPr lang="en-US" i="1" dirty="0" err="1" smtClean="0"/>
              <a:t>raka’aat</a:t>
            </a:r>
            <a:r>
              <a:rPr lang="en-US" dirty="0" smtClean="0"/>
              <a:t> in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and that they should give an oath that they would obey </a:t>
            </a:r>
            <a:r>
              <a:rPr lang="en-US" dirty="0" err="1" smtClean="0"/>
              <a:t>Umar</a:t>
            </a:r>
            <a:r>
              <a:rPr lang="en-US" dirty="0" smtClean="0"/>
              <a:t> </a:t>
            </a:r>
            <a:r>
              <a:rPr lang="en-US" dirty="0" err="1" smtClean="0"/>
              <a:t>ibn</a:t>
            </a:r>
            <a:r>
              <a:rPr lang="en-US" dirty="0" smtClean="0"/>
              <a:t> </a:t>
            </a:r>
            <a:r>
              <a:rPr lang="en-US" dirty="0" err="1" smtClean="0"/>
              <a:t>Abd</a:t>
            </a:r>
            <a:r>
              <a:rPr lang="en-US" dirty="0" smtClean="0"/>
              <a:t> al Aziz and be just to the Muslims.  </a:t>
            </a:r>
          </a:p>
          <a:p>
            <a:r>
              <a:rPr lang="en-US" dirty="0" smtClean="0"/>
              <a:t>The Muslims left the </a:t>
            </a:r>
            <a:r>
              <a:rPr lang="en-US" i="1" dirty="0" err="1" smtClean="0"/>
              <a:t>sunnah</a:t>
            </a:r>
            <a:r>
              <a:rPr lang="en-US" dirty="0" smtClean="0"/>
              <a:t> and they declined in</a:t>
            </a:r>
            <a:r>
              <a:rPr lang="en-US" i="1" dirty="0" smtClean="0"/>
              <a:t> </a:t>
            </a:r>
            <a:r>
              <a:rPr lang="en-US" i="1" dirty="0" err="1" smtClean="0"/>
              <a:t>iman</a:t>
            </a:r>
            <a:r>
              <a:rPr lang="en-US" dirty="0" smtClean="0"/>
              <a:t>. </a:t>
            </a:r>
          </a:p>
          <a:p>
            <a:r>
              <a:rPr lang="en-US" dirty="0" smtClean="0"/>
              <a:t> The </a:t>
            </a:r>
            <a:r>
              <a:rPr lang="en-US" dirty="0" err="1" smtClean="0"/>
              <a:t>Shi’ah</a:t>
            </a:r>
            <a:r>
              <a:rPr lang="en-US" dirty="0" smtClean="0"/>
              <a:t> took over and the crusades happen.  They take </a:t>
            </a:r>
            <a:r>
              <a:rPr lang="en-US" dirty="0" err="1" smtClean="0"/>
              <a:t>M</a:t>
            </a:r>
            <a:r>
              <a:rPr lang="en-US" dirty="0" err="1" smtClean="0"/>
              <a:t>asjid</a:t>
            </a:r>
            <a:r>
              <a:rPr lang="en-US" dirty="0" smtClean="0"/>
              <a:t> </a:t>
            </a:r>
            <a:r>
              <a:rPr lang="en-US" dirty="0" err="1" smtClean="0"/>
              <a:t>ul</a:t>
            </a:r>
            <a:r>
              <a:rPr lang="en-US" dirty="0" smtClean="0"/>
              <a:t> </a:t>
            </a:r>
            <a:r>
              <a:rPr lang="en-US" dirty="0" err="1" smtClean="0"/>
              <a:t>Aqsa</a:t>
            </a:r>
            <a:r>
              <a:rPr lang="en-US" dirty="0" smtClean="0"/>
              <a:t> away from the Muslims in the 5</a:t>
            </a:r>
            <a:r>
              <a:rPr lang="en-US" baseline="30000" dirty="0" smtClean="0"/>
              <a:t>th</a:t>
            </a:r>
            <a:r>
              <a:rPr lang="en-US" dirty="0" smtClean="0"/>
              <a:t> century.  </a:t>
            </a:r>
          </a:p>
          <a:p>
            <a:endParaRPr lang="en-US"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Nur</a:t>
            </a:r>
            <a:r>
              <a:rPr lang="en-US" dirty="0" smtClean="0"/>
              <a:t> ad Din </a:t>
            </a:r>
            <a:r>
              <a:rPr lang="en-US" dirty="0" err="1" smtClean="0"/>
              <a:t>az</a:t>
            </a:r>
            <a:r>
              <a:rPr lang="en-US" dirty="0" smtClean="0"/>
              <a:t> </a:t>
            </a:r>
            <a:r>
              <a:rPr lang="en-US" dirty="0" err="1" smtClean="0"/>
              <a:t>Zengi</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r>
              <a:rPr lang="en-US" dirty="0" smtClean="0"/>
              <a:t>Allah </a:t>
            </a:r>
            <a:r>
              <a:rPr lang="en-US" dirty="0" err="1" smtClean="0"/>
              <a:t>subhanau</a:t>
            </a:r>
            <a:r>
              <a:rPr lang="en-US" dirty="0" smtClean="0"/>
              <a:t> </a:t>
            </a:r>
            <a:r>
              <a:rPr lang="en-US" dirty="0" err="1" smtClean="0"/>
              <a:t>wa</a:t>
            </a:r>
            <a:r>
              <a:rPr lang="en-US" dirty="0" smtClean="0"/>
              <a:t> </a:t>
            </a:r>
            <a:r>
              <a:rPr lang="en-US" dirty="0" err="1" smtClean="0"/>
              <a:t>ta'ala</a:t>
            </a:r>
            <a:r>
              <a:rPr lang="en-US" dirty="0" smtClean="0"/>
              <a:t> raised for this </a:t>
            </a:r>
            <a:r>
              <a:rPr lang="en-US" i="1" dirty="0" err="1" smtClean="0"/>
              <a:t>Ummah</a:t>
            </a:r>
            <a:r>
              <a:rPr lang="en-US" dirty="0" smtClean="0"/>
              <a:t> the likes of </a:t>
            </a:r>
            <a:r>
              <a:rPr lang="en-US" dirty="0" err="1" smtClean="0"/>
              <a:t>Nur</a:t>
            </a:r>
            <a:r>
              <a:rPr lang="en-US" dirty="0" smtClean="0"/>
              <a:t> ad Din </a:t>
            </a:r>
            <a:r>
              <a:rPr lang="en-US" dirty="0" err="1" smtClean="0"/>
              <a:t>Zengi</a:t>
            </a:r>
            <a:r>
              <a:rPr lang="en-US" dirty="0" smtClean="0"/>
              <a:t>. </a:t>
            </a:r>
          </a:p>
          <a:p>
            <a:r>
              <a:rPr lang="en-US" dirty="0" smtClean="0"/>
              <a:t>He was in Mosul and he takes it upon himself to return back the lands of the Muslims from the Crusaders.  </a:t>
            </a:r>
          </a:p>
          <a:p>
            <a:r>
              <a:rPr lang="en-US" dirty="0" err="1" smtClean="0"/>
              <a:t>Nur</a:t>
            </a:r>
            <a:r>
              <a:rPr lang="en-US" dirty="0" smtClean="0"/>
              <a:t> ad Din </a:t>
            </a:r>
            <a:r>
              <a:rPr lang="en-US" dirty="0" err="1" smtClean="0"/>
              <a:t>az</a:t>
            </a:r>
            <a:r>
              <a:rPr lang="en-US" dirty="0" smtClean="0"/>
              <a:t> </a:t>
            </a:r>
            <a:r>
              <a:rPr lang="en-US" dirty="0" err="1" smtClean="0"/>
              <a:t>Zengi</a:t>
            </a:r>
            <a:r>
              <a:rPr lang="en-US" dirty="0" smtClean="0"/>
              <a:t> conquers over 70 of the Crusaders’ forts and castles and many cities. </a:t>
            </a:r>
          </a:p>
          <a:p>
            <a:r>
              <a:rPr lang="en-US" dirty="0" smtClean="0"/>
              <a:t>But his wish is to see Jerusalem conquered.  He builds a </a:t>
            </a:r>
            <a:r>
              <a:rPr lang="en-US" i="1" dirty="0" err="1" smtClean="0"/>
              <a:t>mimbar</a:t>
            </a:r>
            <a:r>
              <a:rPr lang="en-US" dirty="0" smtClean="0"/>
              <a:t> and the Muslims are surprised:  you are building this </a:t>
            </a:r>
            <a:r>
              <a:rPr lang="en-US" i="1" dirty="0" err="1" smtClean="0"/>
              <a:t>mimbar</a:t>
            </a:r>
            <a:r>
              <a:rPr lang="en-US" i="1" dirty="0" smtClean="0"/>
              <a:t> </a:t>
            </a:r>
            <a:r>
              <a:rPr lang="en-US" dirty="0" smtClean="0"/>
              <a:t>for </a:t>
            </a:r>
            <a:r>
              <a:rPr lang="en-US" dirty="0" err="1" smtClean="0"/>
              <a:t>bayt</a:t>
            </a:r>
            <a:r>
              <a:rPr lang="en-US" dirty="0" smtClean="0"/>
              <a:t> </a:t>
            </a:r>
            <a:r>
              <a:rPr lang="en-US" dirty="0" err="1" smtClean="0"/>
              <a:t>ul</a:t>
            </a:r>
            <a:r>
              <a:rPr lang="en-US" dirty="0" smtClean="0"/>
              <a:t> </a:t>
            </a:r>
            <a:r>
              <a:rPr lang="en-US" dirty="0" err="1" smtClean="0"/>
              <a:t>maqdis</a:t>
            </a:r>
            <a:r>
              <a:rPr lang="en-US" dirty="0" smtClean="0"/>
              <a:t> and we haven’t even come close to it yet?  </a:t>
            </a:r>
          </a:p>
          <a:p>
            <a:r>
              <a:rPr lang="en-US" dirty="0" smtClean="0"/>
              <a:t>He said, yes I have built this </a:t>
            </a:r>
            <a:r>
              <a:rPr lang="en-US" i="1" dirty="0" err="1" smtClean="0"/>
              <a:t>mimbar</a:t>
            </a:r>
            <a:r>
              <a:rPr lang="en-US" i="1" dirty="0" smtClean="0"/>
              <a:t> </a:t>
            </a:r>
            <a:r>
              <a:rPr lang="en-US" dirty="0" smtClean="0"/>
              <a:t>so that it may one day stand upon it in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when it is returned to the Muslims.  </a:t>
            </a:r>
          </a:p>
          <a:p>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Salah</a:t>
            </a:r>
            <a:r>
              <a:rPr lang="en-US" dirty="0" smtClean="0"/>
              <a:t> </a:t>
            </a:r>
            <a:r>
              <a:rPr lang="en-US" dirty="0" err="1" smtClean="0"/>
              <a:t>ud</a:t>
            </a:r>
            <a:r>
              <a:rPr lang="en-US" dirty="0" smtClean="0"/>
              <a:t> Din al </a:t>
            </a:r>
            <a:r>
              <a:rPr lang="en-US" dirty="0" err="1" smtClean="0"/>
              <a:t>Ayyubi</a:t>
            </a:r>
            <a:endParaRPr lang="en-US" dirty="0"/>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r>
              <a:rPr lang="en-US" dirty="0" err="1" smtClean="0"/>
              <a:t>Nur</a:t>
            </a:r>
            <a:r>
              <a:rPr lang="en-US" dirty="0" smtClean="0"/>
              <a:t> ad Din was killed by a </a:t>
            </a:r>
            <a:r>
              <a:rPr lang="en-US" dirty="0" err="1" smtClean="0"/>
              <a:t>S</a:t>
            </a:r>
            <a:r>
              <a:rPr lang="en-US" dirty="0" err="1" smtClean="0"/>
              <a:t>hi’ah</a:t>
            </a:r>
            <a:r>
              <a:rPr lang="en-US" dirty="0" smtClean="0"/>
              <a:t>.  He is poisoned, therefore, </a:t>
            </a:r>
            <a:r>
              <a:rPr lang="en-US" dirty="0" err="1" smtClean="0"/>
              <a:t>Nur</a:t>
            </a:r>
            <a:r>
              <a:rPr lang="en-US" dirty="0" smtClean="0"/>
              <a:t> ad Din ash </a:t>
            </a:r>
            <a:r>
              <a:rPr lang="en-US" dirty="0" err="1" smtClean="0"/>
              <a:t>S</a:t>
            </a:r>
            <a:r>
              <a:rPr lang="en-US" dirty="0" err="1" smtClean="0"/>
              <a:t>haheed</a:t>
            </a:r>
            <a:r>
              <a:rPr lang="en-US" dirty="0" smtClean="0"/>
              <a:t>.</a:t>
            </a:r>
          </a:p>
          <a:p>
            <a:r>
              <a:rPr lang="en-US" dirty="0" smtClean="0"/>
              <a:t> But, his student (also raised in his household), </a:t>
            </a:r>
            <a:r>
              <a:rPr lang="en-US" dirty="0" err="1" smtClean="0"/>
              <a:t>Salah</a:t>
            </a:r>
            <a:r>
              <a:rPr lang="en-US" dirty="0" smtClean="0"/>
              <a:t> </a:t>
            </a:r>
            <a:r>
              <a:rPr lang="en-US" dirty="0" err="1" smtClean="0"/>
              <a:t>ud</a:t>
            </a:r>
            <a:r>
              <a:rPr lang="en-US" dirty="0" smtClean="0"/>
              <a:t> Din al </a:t>
            </a:r>
            <a:r>
              <a:rPr lang="en-US" dirty="0" err="1" smtClean="0"/>
              <a:t>Ayyubi</a:t>
            </a:r>
            <a:r>
              <a:rPr lang="en-US" dirty="0" smtClean="0"/>
              <a:t> continues the return of the holy lands from the crusaders.</a:t>
            </a:r>
          </a:p>
          <a:p>
            <a:r>
              <a:rPr lang="en-US" dirty="0" smtClean="0"/>
              <a:t>  When the Muslims enter </a:t>
            </a:r>
            <a:r>
              <a:rPr lang="en-US" dirty="0" err="1" smtClean="0"/>
              <a:t>Bayt</a:t>
            </a:r>
            <a:r>
              <a:rPr lang="en-US" dirty="0" smtClean="0"/>
              <a:t> </a:t>
            </a:r>
            <a:r>
              <a:rPr lang="en-US" dirty="0" err="1" smtClean="0"/>
              <a:t>ul</a:t>
            </a:r>
            <a:r>
              <a:rPr lang="en-US" dirty="0" smtClean="0"/>
              <a:t> </a:t>
            </a:r>
            <a:r>
              <a:rPr lang="en-US" dirty="0" err="1" smtClean="0"/>
              <a:t>Maqdis</a:t>
            </a:r>
            <a:r>
              <a:rPr lang="en-US" dirty="0" smtClean="0"/>
              <a:t> and take it from the Crusaders, he sends the command to Damascus, ‘brings us the </a:t>
            </a:r>
            <a:r>
              <a:rPr lang="en-US" i="1" dirty="0" err="1" smtClean="0"/>
              <a:t>mimbar</a:t>
            </a:r>
            <a:r>
              <a:rPr lang="en-US" dirty="0" smtClean="0"/>
              <a:t> of </a:t>
            </a:r>
            <a:r>
              <a:rPr lang="en-US" dirty="0" err="1" smtClean="0"/>
              <a:t>Nur</a:t>
            </a:r>
            <a:r>
              <a:rPr lang="en-US" dirty="0" smtClean="0"/>
              <a:t> ad Din!’ </a:t>
            </a:r>
          </a:p>
          <a:p>
            <a:r>
              <a:rPr lang="en-US" dirty="0" smtClean="0"/>
              <a:t> They bring it back and the </a:t>
            </a:r>
            <a:r>
              <a:rPr lang="en-US" i="1" dirty="0" err="1" smtClean="0"/>
              <a:t>khateeb</a:t>
            </a:r>
            <a:r>
              <a:rPr lang="en-US" dirty="0" smtClean="0"/>
              <a:t> stands upon it and he gives the</a:t>
            </a:r>
            <a:r>
              <a:rPr lang="en-US" i="1" dirty="0" smtClean="0"/>
              <a:t> </a:t>
            </a:r>
            <a:r>
              <a:rPr lang="en-US" i="1" dirty="0" err="1" smtClean="0"/>
              <a:t>Khutbah</a:t>
            </a:r>
            <a:r>
              <a:rPr lang="en-US" i="1" dirty="0" smtClean="0"/>
              <a:t> </a:t>
            </a:r>
            <a:r>
              <a:rPr lang="en-US" dirty="0" smtClean="0"/>
              <a:t>on </a:t>
            </a:r>
            <a:r>
              <a:rPr lang="en-US" i="1" dirty="0" err="1" smtClean="0"/>
              <a:t>Jumu’ah</a:t>
            </a:r>
            <a:r>
              <a:rPr lang="en-US" dirty="0" smtClean="0"/>
              <a:t>.</a:t>
            </a:r>
          </a:p>
          <a:p>
            <a:r>
              <a:rPr lang="en-US" dirty="0" smtClean="0"/>
              <a:t> It is the first </a:t>
            </a:r>
            <a:r>
              <a:rPr lang="en-US" i="1" dirty="0" err="1" smtClean="0"/>
              <a:t>Jumu’ah</a:t>
            </a:r>
            <a:r>
              <a:rPr lang="en-US" dirty="0" smtClean="0"/>
              <a:t> back in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after 70 years after it was in the possession of the Christians.  So much so that they even put a cross on the top of the dome of the rock.</a:t>
            </a:r>
            <a:endParaRPr lang="en-US" dirty="0"/>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Salah</a:t>
            </a:r>
            <a:r>
              <a:rPr lang="en-US" dirty="0" smtClean="0"/>
              <a:t> </a:t>
            </a:r>
            <a:r>
              <a:rPr lang="en-US" dirty="0" err="1" smtClean="0"/>
              <a:t>ud</a:t>
            </a:r>
            <a:r>
              <a:rPr lang="en-US" dirty="0" smtClean="0"/>
              <a:t> Din al </a:t>
            </a:r>
            <a:r>
              <a:rPr lang="en-US" dirty="0" err="1" smtClean="0"/>
              <a:t>Ayyubi</a:t>
            </a:r>
            <a:endParaRPr lang="en-US" dirty="0"/>
          </a:p>
        </p:txBody>
      </p:sp>
      <p:sp>
        <p:nvSpPr>
          <p:cNvPr id="3" name="Content Placeholder 2"/>
          <p:cNvSpPr>
            <a:spLocks noGrp="1"/>
          </p:cNvSpPr>
          <p:nvPr>
            <p:ph sz="quarter" idx="1"/>
          </p:nvPr>
        </p:nvSpPr>
        <p:spPr>
          <a:xfrm>
            <a:off x="301752" y="1527048"/>
            <a:ext cx="8503920" cy="4797552"/>
          </a:xfrm>
        </p:spPr>
        <p:txBody>
          <a:bodyPr/>
          <a:lstStyle/>
          <a:p>
            <a:r>
              <a:rPr lang="en-US" dirty="0" smtClean="0"/>
              <a:t>This </a:t>
            </a:r>
            <a:r>
              <a:rPr lang="en-US" i="1" dirty="0" err="1" smtClean="0"/>
              <a:t>mimbar</a:t>
            </a:r>
            <a:r>
              <a:rPr lang="en-US" dirty="0" smtClean="0"/>
              <a:t> remained on the dome of the rock and the </a:t>
            </a:r>
            <a:r>
              <a:rPr lang="en-US" i="1" dirty="0" err="1" smtClean="0"/>
              <a:t>khateebs</a:t>
            </a:r>
            <a:r>
              <a:rPr lang="en-US" dirty="0" smtClean="0"/>
              <a:t> gave </a:t>
            </a:r>
            <a:r>
              <a:rPr lang="en-US" i="1" dirty="0" err="1" smtClean="0"/>
              <a:t>khutbahs</a:t>
            </a:r>
            <a:r>
              <a:rPr lang="en-US" dirty="0" smtClean="0"/>
              <a:t> until 1969.</a:t>
            </a:r>
          </a:p>
          <a:p>
            <a:pPr>
              <a:buNone/>
            </a:pPr>
            <a:endParaRPr lang="en-US" dirty="0" smtClean="0"/>
          </a:p>
          <a:p>
            <a:r>
              <a:rPr lang="en-US" dirty="0" smtClean="0"/>
              <a:t>In 1969, the Australian Christian fanatic, Michael Dennis </a:t>
            </a:r>
            <a:r>
              <a:rPr lang="en-US" dirty="0" err="1" smtClean="0"/>
              <a:t>Rohan</a:t>
            </a:r>
            <a:r>
              <a:rPr lang="en-US" dirty="0" smtClean="0"/>
              <a:t> went there and firebombed </a:t>
            </a:r>
            <a:r>
              <a:rPr lang="en-US" dirty="0" err="1" smtClean="0"/>
              <a:t>Masjid</a:t>
            </a:r>
            <a:r>
              <a:rPr lang="en-US" dirty="0" smtClean="0"/>
              <a:t> </a:t>
            </a:r>
            <a:r>
              <a:rPr lang="en-US" dirty="0" err="1" smtClean="0"/>
              <a:t>ul</a:t>
            </a:r>
            <a:r>
              <a:rPr lang="en-US" dirty="0" smtClean="0"/>
              <a:t> </a:t>
            </a:r>
            <a:r>
              <a:rPr lang="en-US" dirty="0" err="1" smtClean="0"/>
              <a:t>Aqsa</a:t>
            </a:r>
            <a:r>
              <a:rPr lang="en-US" dirty="0" smtClean="0"/>
              <a:t> and burnt down the </a:t>
            </a:r>
            <a:r>
              <a:rPr lang="en-US" i="1" dirty="0" err="1" smtClean="0"/>
              <a:t>mimbar</a:t>
            </a:r>
            <a:r>
              <a:rPr lang="en-US" dirty="0" smtClean="0"/>
              <a:t> instituted by </a:t>
            </a:r>
            <a:r>
              <a:rPr lang="en-US" dirty="0" err="1" smtClean="0"/>
              <a:t>Salah</a:t>
            </a:r>
            <a:r>
              <a:rPr lang="en-US" dirty="0" smtClean="0"/>
              <a:t> </a:t>
            </a:r>
            <a:r>
              <a:rPr lang="en-US" dirty="0" err="1" smtClean="0"/>
              <a:t>ud</a:t>
            </a:r>
            <a:r>
              <a:rPr lang="en-US" dirty="0" smtClean="0"/>
              <a:t> Din al </a:t>
            </a:r>
            <a:r>
              <a:rPr lang="en-US" dirty="0" err="1" smtClean="0"/>
              <a:t>Ayyubi</a:t>
            </a:r>
            <a:r>
              <a:rPr lang="en-US" dirty="0" smtClean="0"/>
              <a:t>.</a:t>
            </a:r>
            <a:endParaRPr lang="en-US" dirty="0"/>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4294967295"/>
          </p:nvPr>
        </p:nvPicPr>
        <p:blipFill>
          <a:blip r:embed="rId2"/>
          <a:srcRect/>
          <a:stretch>
            <a:fillRect/>
          </a:stretch>
        </p:blipFill>
        <p:spPr bwMode="auto">
          <a:xfrm>
            <a:off x="2362200" y="152400"/>
            <a:ext cx="4646226" cy="6477000"/>
          </a:xfrm>
          <a:prstGeom prst="rect">
            <a:avLst/>
          </a:prstGeom>
          <a:noFill/>
          <a:ln w="9525">
            <a:noFill/>
            <a:miter lim="800000"/>
            <a:headEnd/>
            <a:tailEnd/>
          </a:ln>
          <a:effectLst/>
        </p:spPr>
      </p:pic>
      <p:sp>
        <p:nvSpPr>
          <p:cNvPr id="5" name="TextBox 4"/>
          <p:cNvSpPr txBox="1"/>
          <p:nvPr/>
        </p:nvSpPr>
        <p:spPr>
          <a:xfrm>
            <a:off x="152400" y="1600200"/>
            <a:ext cx="2438400" cy="1508105"/>
          </a:xfrm>
          <a:prstGeom prst="rect">
            <a:avLst/>
          </a:prstGeom>
          <a:noFill/>
        </p:spPr>
        <p:txBody>
          <a:bodyPr wrap="square" rtlCol="0">
            <a:spAutoFit/>
          </a:bodyPr>
          <a:lstStyle/>
          <a:p>
            <a:r>
              <a:rPr lang="en-US" sz="2300" dirty="0" smtClean="0"/>
              <a:t>Replica of the </a:t>
            </a:r>
            <a:r>
              <a:rPr lang="en-US" sz="2300" dirty="0" err="1" smtClean="0"/>
              <a:t>Mimbar</a:t>
            </a:r>
            <a:r>
              <a:rPr lang="en-US" sz="2300" dirty="0" smtClean="0"/>
              <a:t> built by </a:t>
            </a:r>
            <a:r>
              <a:rPr lang="en-US" sz="2300" dirty="0" err="1" smtClean="0"/>
              <a:t>Salah</a:t>
            </a:r>
            <a:r>
              <a:rPr lang="en-US" sz="2300" dirty="0" smtClean="0"/>
              <a:t> </a:t>
            </a:r>
            <a:r>
              <a:rPr lang="en-US" sz="2300" dirty="0" err="1" smtClean="0"/>
              <a:t>ud</a:t>
            </a:r>
            <a:r>
              <a:rPr lang="en-US" sz="2300" dirty="0" smtClean="0"/>
              <a:t> Din al </a:t>
            </a:r>
            <a:r>
              <a:rPr lang="en-US" sz="2300" dirty="0" err="1" smtClean="0"/>
              <a:t>Ayyubi</a:t>
            </a:r>
            <a:endParaRPr lang="en-US" sz="2300" dirty="0"/>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t>
            </a:r>
            <a:r>
              <a:rPr lang="en-US" dirty="0" err="1" smtClean="0"/>
              <a:t>Salah</a:t>
            </a:r>
            <a:r>
              <a:rPr lang="en-US" dirty="0" smtClean="0"/>
              <a:t> </a:t>
            </a:r>
            <a:r>
              <a:rPr lang="en-US" dirty="0" err="1" smtClean="0"/>
              <a:t>ud</a:t>
            </a:r>
            <a:r>
              <a:rPr lang="en-US" dirty="0" smtClean="0"/>
              <a:t> Din</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In 1878 Napoleon takes Egypt and one of his aims </a:t>
            </a:r>
            <a:r>
              <a:rPr lang="en-US" dirty="0" smtClean="0"/>
              <a:t>is </a:t>
            </a:r>
            <a:r>
              <a:rPr lang="en-US" dirty="0" smtClean="0"/>
              <a:t>to take Jerusalem in order to send all the Jews from Europe to Jerusalem. </a:t>
            </a:r>
          </a:p>
          <a:p>
            <a:r>
              <a:rPr lang="en-US" dirty="0" smtClean="0"/>
              <a:t> Napoleon fails.  In 1882, the British take Egypt.</a:t>
            </a:r>
          </a:p>
          <a:p>
            <a:r>
              <a:rPr lang="en-US" dirty="0" smtClean="0"/>
              <a:t>  In 1919, with the fall of the Ottomans, General Allenby enters into Jerusalem and enters upon the Mount of Olives and says ‘now, the crusades have ended!’  The British control not only Jerusalem but also Egypt and Iraq. </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a:t>
            </a:r>
            <a:r>
              <a:rPr lang="en-US" dirty="0" err="1" smtClean="0"/>
              <a:t>Salah</a:t>
            </a:r>
            <a:r>
              <a:rPr lang="en-US" dirty="0" smtClean="0"/>
              <a:t> </a:t>
            </a:r>
            <a:r>
              <a:rPr lang="en-US" dirty="0" err="1" smtClean="0"/>
              <a:t>ud</a:t>
            </a:r>
            <a:r>
              <a:rPr lang="en-US" dirty="0" smtClean="0"/>
              <a:t> Din</a:t>
            </a:r>
            <a:endParaRPr lang="en-US" dirty="0"/>
          </a:p>
        </p:txBody>
      </p:sp>
      <p:sp>
        <p:nvSpPr>
          <p:cNvPr id="3" name="Content Placeholder 2"/>
          <p:cNvSpPr>
            <a:spLocks noGrp="1"/>
          </p:cNvSpPr>
          <p:nvPr>
            <p:ph sz="quarter" idx="1"/>
          </p:nvPr>
        </p:nvSpPr>
        <p:spPr/>
        <p:txBody>
          <a:bodyPr/>
          <a:lstStyle/>
          <a:p>
            <a:r>
              <a:rPr lang="en-US" dirty="0" smtClean="0"/>
              <a:t> Later they hand it back to the Jews and leave it.  The state of Israel comes in 1948.</a:t>
            </a:r>
          </a:p>
          <a:p>
            <a:pPr>
              <a:buNone/>
            </a:pPr>
            <a:r>
              <a:rPr lang="en-US" dirty="0" smtClean="0"/>
              <a:t> </a:t>
            </a:r>
          </a:p>
          <a:p>
            <a:r>
              <a:rPr lang="en-US" dirty="0" smtClean="0"/>
              <a:t>In 1920, French General Henri </a:t>
            </a:r>
            <a:r>
              <a:rPr lang="en-US" dirty="0" err="1" smtClean="0"/>
              <a:t>Gouraud</a:t>
            </a:r>
            <a:r>
              <a:rPr lang="en-US" dirty="0" smtClean="0"/>
              <a:t> when he entered Damascus  Striding to </a:t>
            </a:r>
            <a:r>
              <a:rPr lang="en-US" dirty="0" err="1" smtClean="0"/>
              <a:t>Salah</a:t>
            </a:r>
            <a:r>
              <a:rPr lang="en-US" dirty="0" smtClean="0"/>
              <a:t> </a:t>
            </a:r>
            <a:r>
              <a:rPr lang="en-US" dirty="0" err="1" smtClean="0"/>
              <a:t>ud</a:t>
            </a:r>
            <a:r>
              <a:rPr lang="en-US" dirty="0" smtClean="0"/>
              <a:t> Din’s tomb next to the Grand Mosque, he kicked it and exclaimed, "Awake Saladin, we have returned. My presence here consecrates the victory of the Cross over the Crescent."</a:t>
            </a:r>
          </a:p>
          <a:p>
            <a:endParaRPr lang="en-US" dirty="0"/>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The Qualities of the Jews- Quotes from </a:t>
            </a:r>
            <a:r>
              <a:rPr lang="en-US" sz="2700" dirty="0" err="1" smtClean="0"/>
              <a:t>Syed</a:t>
            </a:r>
            <a:r>
              <a:rPr lang="en-US" sz="2700" dirty="0" smtClean="0"/>
              <a:t> </a:t>
            </a:r>
            <a:r>
              <a:rPr lang="en-US" sz="2700" dirty="0" err="1" smtClean="0"/>
              <a:t>Qutb</a:t>
            </a:r>
            <a:endParaRPr lang="en-US" sz="2700" dirty="0"/>
          </a:p>
        </p:txBody>
      </p:sp>
      <p:sp>
        <p:nvSpPr>
          <p:cNvPr id="3" name="Content Placeholder 2"/>
          <p:cNvSpPr>
            <a:spLocks noGrp="1"/>
          </p:cNvSpPr>
          <p:nvPr>
            <p:ph sz="quarter" idx="1"/>
          </p:nvPr>
        </p:nvSpPr>
        <p:spPr/>
        <p:txBody>
          <a:bodyPr>
            <a:normAutofit/>
          </a:bodyPr>
          <a:lstStyle/>
          <a:p>
            <a:pPr>
              <a:buNone/>
            </a:pPr>
            <a:r>
              <a:rPr lang="en-CA" dirty="0" smtClean="0"/>
              <a:t>		     </a:t>
            </a:r>
            <a:r>
              <a:rPr lang="en-CA" sz="3500" dirty="0" smtClean="0"/>
              <a:t>The Muslim </a:t>
            </a:r>
            <a:r>
              <a:rPr lang="en-CA" sz="3500" i="1" dirty="0" err="1" smtClean="0"/>
              <a:t>Ummah</a:t>
            </a:r>
            <a:r>
              <a:rPr lang="en-CA" sz="3500" dirty="0" smtClean="0"/>
              <a:t> continues       		    to suffer from the same Jewish Machinations and double dealings which discomfited the Early Muslims but the Muslim </a:t>
            </a:r>
            <a:r>
              <a:rPr lang="en-CA" sz="3500" i="1" dirty="0" err="1" smtClean="0"/>
              <a:t>Ummah</a:t>
            </a:r>
            <a:r>
              <a:rPr lang="en-CA" sz="3500" dirty="0" smtClean="0"/>
              <a:t> today does not, one must say with great regret, use those </a:t>
            </a:r>
            <a:r>
              <a:rPr lang="en-CA" sz="3500" i="1" dirty="0" err="1" smtClean="0"/>
              <a:t>Qur’anic</a:t>
            </a:r>
            <a:r>
              <a:rPr lang="en-CA" sz="3500" dirty="0" smtClean="0"/>
              <a:t> directives and this Divine Guidance regarding these problems….</a:t>
            </a:r>
            <a:endParaRPr lang="en-US" sz="3500" dirty="0" smtClean="0"/>
          </a:p>
        </p:txBody>
      </p:sp>
      <p:pic>
        <p:nvPicPr>
          <p:cNvPr id="4" name="Picture 3"/>
          <p:cNvPicPr/>
          <p:nvPr/>
        </p:nvPicPr>
        <p:blipFill>
          <a:blip r:embed="rId2">
            <a:duotone>
              <a:schemeClr val="bg2">
                <a:shade val="45000"/>
                <a:satMod val="135000"/>
              </a:schemeClr>
              <a:prstClr val="white"/>
            </a:duotone>
            <a:lum/>
          </a:blip>
          <a:srcRect l="8000" t="60756" r="60250"/>
          <a:stretch>
            <a:fillRect/>
          </a:stretch>
        </p:blipFill>
        <p:spPr bwMode="auto">
          <a:xfrm>
            <a:off x="228600" y="1447800"/>
            <a:ext cx="1209675" cy="1285875"/>
          </a:xfrm>
          <a:prstGeom prst="rect">
            <a:avLst/>
          </a:prstGeom>
          <a:blipFill>
            <a:blip r:embed="rId3">
              <a:duotone>
                <a:schemeClr val="bg2">
                  <a:shade val="45000"/>
                  <a:satMod val="135000"/>
                </a:schemeClr>
                <a:prstClr val="white"/>
              </a:duotone>
              <a:lum/>
            </a:blip>
            <a:tile tx="0" ty="0" sx="100000" sy="100000" flip="none" algn="tl"/>
          </a:blip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28600" y="228600"/>
            <a:ext cx="8686800" cy="6096000"/>
          </a:xfrm>
        </p:spPr>
        <p:txBody>
          <a:bodyPr>
            <a:normAutofit/>
          </a:bodyPr>
          <a:lstStyle/>
          <a:p>
            <a:pPr>
              <a:buNone/>
            </a:pPr>
            <a:r>
              <a:rPr lang="en-CA" dirty="0" smtClean="0"/>
              <a:t>The Muslim </a:t>
            </a:r>
            <a:r>
              <a:rPr lang="en-CA" i="1" dirty="0" err="1" smtClean="0"/>
              <a:t>Ummah</a:t>
            </a:r>
            <a:r>
              <a:rPr lang="en-CA" dirty="0" smtClean="0"/>
              <a:t> does not take advantage of the Islamic sources which its </a:t>
            </a:r>
            <a:r>
              <a:rPr lang="en-CA" i="1" dirty="0" err="1" smtClean="0"/>
              <a:t>Salaf</a:t>
            </a:r>
            <a:r>
              <a:rPr lang="en-CA" dirty="0" smtClean="0"/>
              <a:t> used.  Only in this way were the </a:t>
            </a:r>
            <a:r>
              <a:rPr lang="en-CA" dirty="0" err="1" smtClean="0"/>
              <a:t>S</a:t>
            </a:r>
            <a:r>
              <a:rPr lang="en-CA" i="1" dirty="0" err="1" smtClean="0"/>
              <a:t>alaf</a:t>
            </a:r>
            <a:r>
              <a:rPr lang="en-CA" dirty="0" smtClean="0"/>
              <a:t> able to overcome Jewish conspiracy and double dealing in Medina and thus did the religion of Islam arise and thus was the Muslim</a:t>
            </a:r>
            <a:r>
              <a:rPr lang="en-CA" i="1" dirty="0" smtClean="0"/>
              <a:t> </a:t>
            </a:r>
            <a:r>
              <a:rPr lang="en-CA" i="1" dirty="0" err="1" smtClean="0"/>
              <a:t>Ummah</a:t>
            </a:r>
            <a:r>
              <a:rPr lang="en-CA" i="1" dirty="0" smtClean="0"/>
              <a:t> </a:t>
            </a:r>
            <a:r>
              <a:rPr lang="en-CA" dirty="0" smtClean="0"/>
              <a:t>born.  The Jews continue–through their wickedness and double-dealing–to lead this (Muslim) </a:t>
            </a:r>
            <a:r>
              <a:rPr lang="en-CA" i="1" dirty="0" err="1" smtClean="0"/>
              <a:t>Ummah</a:t>
            </a:r>
            <a:r>
              <a:rPr lang="en-CA" dirty="0" smtClean="0"/>
              <a:t> away from its religion and to alienate it from its Qur’an.  They do this in order to prevent the </a:t>
            </a:r>
            <a:r>
              <a:rPr lang="en-CA" i="1" dirty="0" err="1" smtClean="0"/>
              <a:t>Ummah</a:t>
            </a:r>
            <a:r>
              <a:rPr lang="en-CA" dirty="0" smtClean="0"/>
              <a:t> from utilizing its traditional </a:t>
            </a:r>
            <a:r>
              <a:rPr lang="en-CA" i="1" dirty="0" err="1" smtClean="0"/>
              <a:t>Qur’anic</a:t>
            </a:r>
            <a:r>
              <a:rPr lang="en-CA" dirty="0" smtClean="0"/>
              <a:t> weapons and its perfect [</a:t>
            </a:r>
            <a:r>
              <a:rPr lang="en-CA" i="1" dirty="0" err="1" smtClean="0"/>
              <a:t>Qur’anic</a:t>
            </a:r>
            <a:r>
              <a:rPr lang="en-CA" dirty="0" smtClean="0"/>
              <a:t> ?] readiness for this struggle.  The Jews are secure so long as this Muslim </a:t>
            </a:r>
            <a:r>
              <a:rPr lang="en-CA" i="1" dirty="0" err="1" smtClean="0"/>
              <a:t>Ummah</a:t>
            </a:r>
            <a:r>
              <a:rPr lang="en-CA" dirty="0" smtClean="0"/>
              <a:t> is estranged from the sources of its real power and the roots of its pure knowledge.</a:t>
            </a:r>
            <a:endParaRPr lang="en-US" dirty="0" smtClean="0"/>
          </a:p>
          <a:p>
            <a:endParaRPr lang="en-US" dirty="0"/>
          </a:p>
        </p:txBody>
      </p:sp>
      <p:pic>
        <p:nvPicPr>
          <p:cNvPr id="4" name="Picture 3"/>
          <p:cNvPicPr/>
          <p:nvPr/>
        </p:nvPicPr>
        <p:blipFill>
          <a:blip r:embed="rId2">
            <a:duotone>
              <a:schemeClr val="bg2">
                <a:shade val="45000"/>
                <a:satMod val="135000"/>
              </a:schemeClr>
              <a:prstClr val="white"/>
            </a:duotone>
          </a:blip>
          <a:srcRect l="58500" t="65697" r="13000" b="4651"/>
          <a:stretch>
            <a:fillRect/>
          </a:stretch>
        </p:blipFill>
        <p:spPr bwMode="auto">
          <a:xfrm>
            <a:off x="7086600" y="5562600"/>
            <a:ext cx="914400" cy="685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Context</a:t>
            </a:r>
            <a:endParaRPr lang="en-US" dirty="0">
              <a:latin typeface="Constantia" pitchFamily="18" charset="0"/>
            </a:endParaRPr>
          </a:p>
        </p:txBody>
      </p:sp>
      <p:sp>
        <p:nvSpPr>
          <p:cNvPr id="3" name="Content Placeholder 2"/>
          <p:cNvSpPr>
            <a:spLocks noGrp="1"/>
          </p:cNvSpPr>
          <p:nvPr>
            <p:ph sz="quarter" idx="1"/>
          </p:nvPr>
        </p:nvSpPr>
        <p:spPr/>
        <p:txBody>
          <a:bodyPr/>
          <a:lstStyle/>
          <a:p>
            <a:r>
              <a:rPr lang="en-US" dirty="0" smtClean="0">
                <a:latin typeface="Constantia" pitchFamily="18" charset="0"/>
              </a:rPr>
              <a:t>BEGINS with Ibrahim '</a:t>
            </a:r>
            <a:r>
              <a:rPr lang="en-US" dirty="0" err="1" smtClean="0">
                <a:latin typeface="Constantia" pitchFamily="18" charset="0"/>
              </a:rPr>
              <a:t>alayhi</a:t>
            </a:r>
            <a:r>
              <a:rPr lang="en-US" dirty="0" smtClean="0">
                <a:latin typeface="Constantia" pitchFamily="18" charset="0"/>
              </a:rPr>
              <a:t> salaam </a:t>
            </a:r>
          </a:p>
          <a:p>
            <a:pPr>
              <a:buNone/>
            </a:pPr>
            <a:r>
              <a:rPr lang="en-US" dirty="0" smtClean="0">
                <a:latin typeface="Constantia" pitchFamily="18" charset="0"/>
              </a:rPr>
              <a:t>CONTINUING with Muhammad Sal </a:t>
            </a:r>
            <a:r>
              <a:rPr lang="en-US" dirty="0" err="1" smtClean="0">
                <a:latin typeface="Constantia" pitchFamily="18" charset="0"/>
              </a:rPr>
              <a:t>Allahu</a:t>
            </a:r>
            <a:r>
              <a:rPr lang="en-US" dirty="0" smtClean="0">
                <a:latin typeface="Constantia" pitchFamily="18" charset="0"/>
              </a:rPr>
              <a:t> '</a:t>
            </a:r>
            <a:r>
              <a:rPr lang="en-US" dirty="0" err="1" smtClean="0">
                <a:latin typeface="Constantia" pitchFamily="18" charset="0"/>
              </a:rPr>
              <a:t>alayhi</a:t>
            </a:r>
            <a:r>
              <a:rPr lang="en-US" dirty="0" smtClean="0">
                <a:latin typeface="Constantia" pitchFamily="18" charset="0"/>
              </a:rPr>
              <a:t> </a:t>
            </a:r>
            <a:r>
              <a:rPr lang="en-US" dirty="0" err="1" smtClean="0">
                <a:latin typeface="Constantia" pitchFamily="18" charset="0"/>
              </a:rPr>
              <a:t>wa</a:t>
            </a:r>
            <a:r>
              <a:rPr lang="en-US" dirty="0" smtClean="0">
                <a:latin typeface="Constantia" pitchFamily="18" charset="0"/>
              </a:rPr>
              <a:t> </a:t>
            </a:r>
            <a:r>
              <a:rPr lang="en-US" dirty="0" err="1" smtClean="0">
                <a:latin typeface="Constantia" pitchFamily="18" charset="0"/>
              </a:rPr>
              <a:t>sallam</a:t>
            </a:r>
            <a:r>
              <a:rPr lang="en-US" dirty="0" smtClean="0">
                <a:latin typeface="Constantia" pitchFamily="18" charset="0"/>
              </a:rPr>
              <a:t> and </a:t>
            </a:r>
          </a:p>
          <a:p>
            <a:pPr>
              <a:buNone/>
            </a:pPr>
            <a:r>
              <a:rPr lang="en-US" dirty="0" smtClean="0">
                <a:latin typeface="Constantia" pitchFamily="18" charset="0"/>
              </a:rPr>
              <a:t>CONCLUDING with ‘</a:t>
            </a:r>
            <a:r>
              <a:rPr lang="en-US" dirty="0" err="1" smtClean="0">
                <a:latin typeface="Constantia" pitchFamily="18" charset="0"/>
              </a:rPr>
              <a:t>Eesa</a:t>
            </a:r>
            <a:r>
              <a:rPr lang="en-US" dirty="0" smtClean="0">
                <a:latin typeface="Constantia" pitchFamily="18" charset="0"/>
              </a:rPr>
              <a:t> '</a:t>
            </a:r>
            <a:r>
              <a:rPr lang="en-US" dirty="0" err="1" smtClean="0">
                <a:latin typeface="Constantia" pitchFamily="18" charset="0"/>
              </a:rPr>
              <a:t>alayhi</a:t>
            </a:r>
            <a:r>
              <a:rPr lang="en-US" dirty="0" smtClean="0">
                <a:latin typeface="Constantia" pitchFamily="18" charset="0"/>
              </a:rPr>
              <a:t> salaam.</a:t>
            </a:r>
          </a:p>
          <a:p>
            <a:r>
              <a:rPr lang="en-US" dirty="0" smtClean="0">
                <a:latin typeface="Constantia" pitchFamily="18" charset="0"/>
              </a:rPr>
              <a:t>As Allah is our Creator, He is also the One who </a:t>
            </a:r>
            <a:r>
              <a:rPr lang="en-US" dirty="0" smtClean="0">
                <a:solidFill>
                  <a:srgbClr val="C00000"/>
                </a:solidFill>
                <a:latin typeface="Constantia" pitchFamily="18" charset="0"/>
              </a:rPr>
              <a:t>Chooses </a:t>
            </a:r>
          </a:p>
          <a:p>
            <a:pPr>
              <a:buNone/>
            </a:pPr>
            <a:r>
              <a:rPr lang="en-US" i="1" dirty="0" smtClean="0">
                <a:latin typeface="Constantia" pitchFamily="18" charset="0"/>
              </a:rPr>
              <a:t>28:68. Thy Lord does create and choose As He pleases: no choice have They (in the matter): glory to Allah. and far is He above the partners They ascribe (to Him)!</a:t>
            </a:r>
          </a:p>
          <a:p>
            <a:pPr>
              <a:buNone/>
            </a:pPr>
            <a:endParaRPr lang="en-US" dirty="0" smtClean="0">
              <a:latin typeface="Constantia" pitchFamily="18" charset="0"/>
            </a:endParaRP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Context</a:t>
            </a:r>
            <a:endParaRPr lang="en-US" dirty="0">
              <a:latin typeface="Constantia" pitchFamily="18" charset="0"/>
            </a:endParaRPr>
          </a:p>
        </p:txBody>
      </p:sp>
      <p:sp>
        <p:nvSpPr>
          <p:cNvPr id="3" name="Content Placeholder 2"/>
          <p:cNvSpPr>
            <a:spLocks noGrp="1"/>
          </p:cNvSpPr>
          <p:nvPr>
            <p:ph sz="quarter" idx="1"/>
          </p:nvPr>
        </p:nvSpPr>
        <p:spPr/>
        <p:txBody>
          <a:bodyPr>
            <a:normAutofit lnSpcReduction="10000"/>
          </a:bodyPr>
          <a:lstStyle/>
          <a:p>
            <a:r>
              <a:rPr lang="en-US" dirty="0" smtClean="0">
                <a:latin typeface="Constantia" pitchFamily="18" charset="0"/>
              </a:rPr>
              <a:t>What does Allah choose? </a:t>
            </a:r>
            <a:r>
              <a:rPr lang="en-US" dirty="0" smtClean="0">
                <a:solidFill>
                  <a:srgbClr val="008000"/>
                </a:solidFill>
                <a:latin typeface="Constantia" pitchFamily="18" charset="0"/>
              </a:rPr>
              <a:t>Angels</a:t>
            </a:r>
            <a:r>
              <a:rPr lang="en-US" dirty="0" smtClean="0">
                <a:latin typeface="Constantia" pitchFamily="18" charset="0"/>
              </a:rPr>
              <a:t>, </a:t>
            </a:r>
            <a:r>
              <a:rPr lang="en-US" dirty="0" smtClean="0">
                <a:solidFill>
                  <a:srgbClr val="0000FF"/>
                </a:solidFill>
                <a:latin typeface="Constantia" pitchFamily="18" charset="0"/>
              </a:rPr>
              <a:t>Humans</a:t>
            </a:r>
            <a:r>
              <a:rPr lang="en-US" dirty="0" smtClean="0">
                <a:latin typeface="Constantia" pitchFamily="18" charset="0"/>
              </a:rPr>
              <a:t>, </a:t>
            </a:r>
            <a:r>
              <a:rPr lang="en-US" dirty="0" smtClean="0">
                <a:solidFill>
                  <a:schemeClr val="accent2"/>
                </a:solidFill>
                <a:latin typeface="Constantia" pitchFamily="18" charset="0"/>
              </a:rPr>
              <a:t>Prophets</a:t>
            </a:r>
            <a:r>
              <a:rPr lang="en-US" dirty="0" smtClean="0">
                <a:latin typeface="Constantia" pitchFamily="18" charset="0"/>
              </a:rPr>
              <a:t>, </a:t>
            </a:r>
            <a:r>
              <a:rPr lang="en-US" dirty="0" smtClean="0">
                <a:solidFill>
                  <a:srgbClr val="CCA500"/>
                </a:solidFill>
                <a:latin typeface="Constantia" pitchFamily="18" charset="0"/>
              </a:rPr>
              <a:t>Messengers</a:t>
            </a:r>
            <a:r>
              <a:rPr lang="en-US" dirty="0" smtClean="0">
                <a:latin typeface="Constantia" pitchFamily="18" charset="0"/>
              </a:rPr>
              <a:t>, </a:t>
            </a:r>
            <a:r>
              <a:rPr lang="en-US" dirty="0" smtClean="0">
                <a:solidFill>
                  <a:srgbClr val="FF0000"/>
                </a:solidFill>
                <a:latin typeface="Constantia" pitchFamily="18" charset="0"/>
              </a:rPr>
              <a:t>the Five Messengers of resolute determination</a:t>
            </a:r>
            <a:r>
              <a:rPr lang="en-US" dirty="0" smtClean="0">
                <a:latin typeface="Constantia" pitchFamily="18" charset="0"/>
              </a:rPr>
              <a:t>, </a:t>
            </a:r>
            <a:r>
              <a:rPr lang="en-US" dirty="0" smtClean="0">
                <a:solidFill>
                  <a:schemeClr val="accent4">
                    <a:lumMod val="50000"/>
                  </a:schemeClr>
                </a:solidFill>
                <a:latin typeface="Constantia" pitchFamily="18" charset="0"/>
              </a:rPr>
              <a:t>the two </a:t>
            </a:r>
            <a:r>
              <a:rPr lang="en-US" dirty="0" err="1" smtClean="0">
                <a:solidFill>
                  <a:schemeClr val="accent4">
                    <a:lumMod val="50000"/>
                  </a:schemeClr>
                </a:solidFill>
                <a:latin typeface="Constantia" pitchFamily="18" charset="0"/>
              </a:rPr>
              <a:t>Khaleels</a:t>
            </a:r>
            <a:r>
              <a:rPr lang="en-US" dirty="0" smtClean="0">
                <a:solidFill>
                  <a:schemeClr val="accent4">
                    <a:lumMod val="50000"/>
                  </a:schemeClr>
                </a:solidFill>
                <a:latin typeface="Constantia" pitchFamily="18" charset="0"/>
              </a:rPr>
              <a:t> of Allah</a:t>
            </a:r>
            <a:r>
              <a:rPr lang="en-US" dirty="0" smtClean="0">
                <a:latin typeface="Constantia" pitchFamily="18" charset="0"/>
              </a:rPr>
              <a:t>, </a:t>
            </a:r>
            <a:r>
              <a:rPr lang="en-US" dirty="0" smtClean="0">
                <a:solidFill>
                  <a:schemeClr val="tx1">
                    <a:lumMod val="50000"/>
                    <a:lumOff val="50000"/>
                  </a:schemeClr>
                </a:solidFill>
                <a:latin typeface="Constantia" pitchFamily="18" charset="0"/>
              </a:rPr>
              <a:t>Times</a:t>
            </a:r>
            <a:r>
              <a:rPr lang="en-US" dirty="0" smtClean="0">
                <a:latin typeface="Constantia" pitchFamily="18" charset="0"/>
              </a:rPr>
              <a:t>, </a:t>
            </a:r>
            <a:r>
              <a:rPr lang="en-US" dirty="0" smtClean="0">
                <a:solidFill>
                  <a:schemeClr val="accent6"/>
                </a:solidFill>
                <a:latin typeface="Constantia" pitchFamily="18" charset="0"/>
              </a:rPr>
              <a:t>Places</a:t>
            </a:r>
          </a:p>
          <a:p>
            <a:r>
              <a:rPr lang="en-US" dirty="0" smtClean="0">
                <a:latin typeface="Constantia" pitchFamily="18" charset="0"/>
              </a:rPr>
              <a:t>Importance to Palestine Issue: Among the lands, Allah chose </a:t>
            </a:r>
            <a:r>
              <a:rPr lang="en-US" dirty="0" err="1" smtClean="0">
                <a:solidFill>
                  <a:srgbClr val="C00000"/>
                </a:solidFill>
                <a:latin typeface="Constantia" pitchFamily="18" charset="0"/>
              </a:rPr>
              <a:t>Makka</a:t>
            </a:r>
            <a:r>
              <a:rPr lang="en-US" dirty="0" smtClean="0">
                <a:latin typeface="Constantia" pitchFamily="18" charset="0"/>
              </a:rPr>
              <a:t> (spec. Al-</a:t>
            </a:r>
            <a:r>
              <a:rPr lang="en-US" dirty="0" err="1" smtClean="0">
                <a:latin typeface="Constantia" pitchFamily="18" charset="0"/>
              </a:rPr>
              <a:t>Ka’ba</a:t>
            </a:r>
            <a:r>
              <a:rPr lang="en-US" dirty="0" smtClean="0">
                <a:latin typeface="Constantia" pitchFamily="18" charset="0"/>
              </a:rPr>
              <a:t>), </a:t>
            </a:r>
            <a:r>
              <a:rPr lang="en-US" dirty="0" smtClean="0">
                <a:solidFill>
                  <a:srgbClr val="C00000"/>
                </a:solidFill>
                <a:latin typeface="Constantia" pitchFamily="18" charset="0"/>
              </a:rPr>
              <a:t>Medina</a:t>
            </a:r>
            <a:r>
              <a:rPr lang="en-US" dirty="0" smtClean="0">
                <a:latin typeface="Constantia" pitchFamily="18" charset="0"/>
              </a:rPr>
              <a:t> (and in Medina specifically: between the two valleys in which the Prophet’s </a:t>
            </a:r>
            <a:r>
              <a:rPr lang="en-US" dirty="0" err="1" smtClean="0">
                <a:latin typeface="Constantia" pitchFamily="18" charset="0"/>
              </a:rPr>
              <a:t>Masjid</a:t>
            </a:r>
            <a:r>
              <a:rPr lang="en-US" dirty="0" smtClean="0">
                <a:latin typeface="Constantia" pitchFamily="18" charset="0"/>
              </a:rPr>
              <a:t> was erected), </a:t>
            </a:r>
            <a:r>
              <a:rPr lang="en-US" dirty="0" smtClean="0">
                <a:solidFill>
                  <a:srgbClr val="C00000"/>
                </a:solidFill>
                <a:latin typeface="Constantia" pitchFamily="18" charset="0"/>
              </a:rPr>
              <a:t>Ash Sham </a:t>
            </a:r>
            <a:r>
              <a:rPr lang="en-US" dirty="0" smtClean="0">
                <a:latin typeface="Constantia" pitchFamily="18" charset="0"/>
              </a:rPr>
              <a:t>(Specifically Syria, and from Syria He chose </a:t>
            </a:r>
            <a:r>
              <a:rPr lang="en-US" dirty="0" err="1" smtClean="0">
                <a:latin typeface="Constantia" pitchFamily="18" charset="0"/>
              </a:rPr>
              <a:t>Bayt</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Maqdis</a:t>
            </a:r>
            <a:r>
              <a:rPr lang="en-US" dirty="0" smtClean="0">
                <a:latin typeface="Constantia" pitchFamily="18" charset="0"/>
              </a:rPr>
              <a:t>, and from there another hill and where He decreed that </a:t>
            </a:r>
            <a:r>
              <a:rPr lang="en-US" dirty="0" err="1" smtClean="0">
                <a:latin typeface="Constantia" pitchFamily="18" charset="0"/>
              </a:rPr>
              <a:t>Masjid</a:t>
            </a:r>
            <a:r>
              <a:rPr lang="en-US" dirty="0" smtClean="0">
                <a:latin typeface="Constantia" pitchFamily="18" charset="0"/>
              </a:rPr>
              <a:t> al </a:t>
            </a:r>
            <a:r>
              <a:rPr lang="en-US" dirty="0" err="1" smtClean="0">
                <a:latin typeface="Constantia" pitchFamily="18" charset="0"/>
              </a:rPr>
              <a:t>Aqsa</a:t>
            </a:r>
            <a:r>
              <a:rPr lang="en-US" dirty="0" smtClean="0">
                <a:latin typeface="Constantia" pitchFamily="18" charset="0"/>
              </a:rPr>
              <a:t> be built).  </a:t>
            </a: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Importance</a:t>
            </a:r>
            <a:endParaRPr lang="en-US" dirty="0">
              <a:latin typeface="Constantia" pitchFamily="18" charset="0"/>
            </a:endParaRPr>
          </a:p>
        </p:txBody>
      </p:sp>
      <p:sp>
        <p:nvSpPr>
          <p:cNvPr id="3" name="Content Placeholder 2"/>
          <p:cNvSpPr>
            <a:spLocks noGrp="1"/>
          </p:cNvSpPr>
          <p:nvPr>
            <p:ph sz="quarter" idx="1"/>
          </p:nvPr>
        </p:nvSpPr>
        <p:spPr/>
        <p:txBody>
          <a:bodyPr/>
          <a:lstStyle/>
          <a:p>
            <a:r>
              <a:rPr lang="en-US" dirty="0" smtClean="0">
                <a:latin typeface="Constantia" pitchFamily="18" charset="0"/>
              </a:rPr>
              <a:t>To separate </a:t>
            </a:r>
            <a:r>
              <a:rPr lang="en-US" dirty="0" err="1" smtClean="0">
                <a:latin typeface="Constantia" pitchFamily="18" charset="0"/>
              </a:rPr>
              <a:t>Masjid</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Aqsa</a:t>
            </a:r>
            <a:r>
              <a:rPr lang="en-US" dirty="0" smtClean="0">
                <a:latin typeface="Constantia" pitchFamily="18" charset="0"/>
              </a:rPr>
              <a:t> from Mecca and Medina is as if to separate one part of Islam from another.  </a:t>
            </a:r>
          </a:p>
          <a:p>
            <a:r>
              <a:rPr lang="en-US" dirty="0" smtClean="0">
                <a:latin typeface="Constantia" pitchFamily="18" charset="0"/>
              </a:rPr>
              <a:t>We are believers in </a:t>
            </a:r>
            <a:r>
              <a:rPr lang="en-US" dirty="0" smtClean="0">
                <a:solidFill>
                  <a:srgbClr val="C00000"/>
                </a:solidFill>
                <a:latin typeface="Constantia" pitchFamily="18" charset="0"/>
              </a:rPr>
              <a:t>ALL</a:t>
            </a:r>
            <a:r>
              <a:rPr lang="en-US" dirty="0" smtClean="0">
                <a:latin typeface="Constantia" pitchFamily="18" charset="0"/>
              </a:rPr>
              <a:t> the revelations of Allah and in all the prophets of Allah </a:t>
            </a:r>
            <a:r>
              <a:rPr lang="en-US" i="1" dirty="0" err="1" smtClean="0">
                <a:latin typeface="Constantia" pitchFamily="18" charset="0"/>
              </a:rPr>
              <a:t>subhanahu</a:t>
            </a:r>
            <a:r>
              <a:rPr lang="en-US" i="1" dirty="0" smtClean="0">
                <a:latin typeface="Constantia" pitchFamily="18" charset="0"/>
              </a:rPr>
              <a:t> </a:t>
            </a:r>
            <a:r>
              <a:rPr lang="en-US" i="1" dirty="0" err="1" smtClean="0">
                <a:latin typeface="Constantia" pitchFamily="18" charset="0"/>
              </a:rPr>
              <a:t>wa</a:t>
            </a:r>
            <a:r>
              <a:rPr lang="en-US" i="1" dirty="0" smtClean="0">
                <a:latin typeface="Constantia" pitchFamily="18" charset="0"/>
              </a:rPr>
              <a:t> </a:t>
            </a:r>
            <a:r>
              <a:rPr lang="en-US" i="1" dirty="0" err="1" smtClean="0">
                <a:latin typeface="Constantia" pitchFamily="18" charset="0"/>
              </a:rPr>
              <a:t>ta’aala</a:t>
            </a:r>
            <a:r>
              <a:rPr lang="en-US" dirty="0" smtClean="0">
                <a:latin typeface="Constantia" pitchFamily="18" charset="0"/>
              </a:rPr>
              <a:t>.</a:t>
            </a:r>
          </a:p>
          <a:p>
            <a:r>
              <a:rPr lang="en-US" dirty="0" smtClean="0">
                <a:latin typeface="Constantia" pitchFamily="18" charset="0"/>
              </a:rPr>
              <a:t>Likewise, we cannot separate parts of the places which Allah has honored for some of His prophets.  If we do this it is as if we were to believe in some of the message and disbelieve in the rest of His message. </a:t>
            </a:r>
          </a:p>
          <a:p>
            <a:r>
              <a:rPr lang="en-US" dirty="0" smtClean="0">
                <a:latin typeface="Constantia" pitchFamily="18" charset="0"/>
              </a:rPr>
              <a:t> </a:t>
            </a:r>
            <a:r>
              <a:rPr lang="en-US" dirty="0" err="1" smtClean="0">
                <a:latin typeface="Constantia" pitchFamily="18" charset="0"/>
              </a:rPr>
              <a:t>Bayt</a:t>
            </a:r>
            <a:r>
              <a:rPr lang="en-US" dirty="0" smtClean="0">
                <a:latin typeface="Constantia" pitchFamily="18" charset="0"/>
              </a:rPr>
              <a:t> </a:t>
            </a:r>
            <a:r>
              <a:rPr lang="en-US" dirty="0" err="1" smtClean="0">
                <a:latin typeface="Constantia" pitchFamily="18" charset="0"/>
              </a:rPr>
              <a:t>ul</a:t>
            </a:r>
            <a:r>
              <a:rPr lang="en-US" dirty="0" smtClean="0">
                <a:latin typeface="Constantia" pitchFamily="18" charset="0"/>
              </a:rPr>
              <a:t> </a:t>
            </a:r>
            <a:r>
              <a:rPr lang="en-US" dirty="0" err="1" smtClean="0">
                <a:latin typeface="Constantia" pitchFamily="18" charset="0"/>
              </a:rPr>
              <a:t>Maqdis</a:t>
            </a:r>
            <a:r>
              <a:rPr lang="en-US" dirty="0" smtClean="0">
                <a:latin typeface="Constantia" pitchFamily="18" charset="0"/>
              </a:rPr>
              <a:t> is connected with the </a:t>
            </a:r>
            <a:r>
              <a:rPr lang="en-US" dirty="0" err="1" smtClean="0">
                <a:latin typeface="Constantia" pitchFamily="18" charset="0"/>
              </a:rPr>
              <a:t>Makkah</a:t>
            </a:r>
            <a:r>
              <a:rPr lang="en-US" dirty="0" smtClean="0">
                <a:latin typeface="Constantia" pitchFamily="18" charset="0"/>
              </a:rPr>
              <a:t> and Medina. </a:t>
            </a: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tantia" pitchFamily="18" charset="0"/>
              </a:rPr>
              <a:t>The Evidences</a:t>
            </a:r>
            <a:endParaRPr lang="en-US" dirty="0">
              <a:latin typeface="Constantia" pitchFamily="18" charset="0"/>
            </a:endParaRPr>
          </a:p>
        </p:txBody>
      </p:sp>
      <p:sp>
        <p:nvSpPr>
          <p:cNvPr id="3" name="Content Placeholder 2"/>
          <p:cNvSpPr>
            <a:spLocks noGrp="1"/>
          </p:cNvSpPr>
          <p:nvPr>
            <p:ph sz="quarter" idx="1"/>
          </p:nvPr>
        </p:nvSpPr>
        <p:spPr/>
        <p:txBody>
          <a:bodyPr/>
          <a:lstStyle/>
          <a:p>
            <a:pPr>
              <a:buNone/>
            </a:pPr>
            <a:endParaRPr lang="en-US" dirty="0" smtClean="0">
              <a:latin typeface="Constantia" pitchFamily="18" charset="0"/>
            </a:endParaRPr>
          </a:p>
          <a:p>
            <a:pPr>
              <a:buNone/>
            </a:pPr>
            <a:endParaRPr lang="en-US" dirty="0" smtClean="0">
              <a:latin typeface="Constantia" pitchFamily="18" charset="0"/>
            </a:endParaRPr>
          </a:p>
          <a:p>
            <a:pPr>
              <a:buNone/>
            </a:pPr>
            <a:endParaRPr lang="en-US" dirty="0" smtClean="0">
              <a:latin typeface="Constantia" pitchFamily="18" charset="0"/>
            </a:endParaRPr>
          </a:p>
          <a:p>
            <a:pPr>
              <a:buNone/>
            </a:pPr>
            <a:r>
              <a:rPr lang="en-US" i="1" dirty="0" smtClean="0">
                <a:latin typeface="Constantia" pitchFamily="18" charset="0"/>
              </a:rPr>
              <a:t>1) 17:1. Glory to ((Allah)) who did take His servant for a journey by night from the sacred Mosque (Al-</a:t>
            </a:r>
            <a:r>
              <a:rPr lang="en-US" i="1" dirty="0" err="1" smtClean="0">
                <a:latin typeface="Constantia" pitchFamily="18" charset="0"/>
              </a:rPr>
              <a:t>Masjid</a:t>
            </a:r>
            <a:r>
              <a:rPr lang="en-US" i="1" dirty="0" smtClean="0">
                <a:latin typeface="Constantia" pitchFamily="18" charset="0"/>
              </a:rPr>
              <a:t>-al-</a:t>
            </a:r>
            <a:r>
              <a:rPr lang="en-US" i="1" dirty="0" err="1" smtClean="0">
                <a:latin typeface="Constantia" pitchFamily="18" charset="0"/>
              </a:rPr>
              <a:t>Harâm</a:t>
            </a:r>
            <a:r>
              <a:rPr lang="en-US" i="1" dirty="0" smtClean="0">
                <a:latin typeface="Constantia" pitchFamily="18" charset="0"/>
              </a:rPr>
              <a:t> (at </a:t>
            </a:r>
            <a:r>
              <a:rPr lang="en-US" i="1" dirty="0" err="1" smtClean="0">
                <a:latin typeface="Constantia" pitchFamily="18" charset="0"/>
              </a:rPr>
              <a:t>Makkah</a:t>
            </a:r>
            <a:r>
              <a:rPr lang="en-US" i="1" dirty="0" smtClean="0">
                <a:latin typeface="Constantia" pitchFamily="18" charset="0"/>
              </a:rPr>
              <a:t>)) to the farthest Mosque (</a:t>
            </a:r>
            <a:r>
              <a:rPr lang="en-US" i="1" dirty="0" err="1" smtClean="0">
                <a:latin typeface="Constantia" pitchFamily="18" charset="0"/>
              </a:rPr>
              <a:t>Masjid</a:t>
            </a:r>
            <a:r>
              <a:rPr lang="en-US" i="1" dirty="0" smtClean="0">
                <a:latin typeface="Constantia" pitchFamily="18" charset="0"/>
              </a:rPr>
              <a:t> </a:t>
            </a:r>
            <a:r>
              <a:rPr lang="en-US" i="1" dirty="0" err="1" smtClean="0">
                <a:latin typeface="Constantia" pitchFamily="18" charset="0"/>
              </a:rPr>
              <a:t>ul</a:t>
            </a:r>
            <a:r>
              <a:rPr lang="en-US" i="1" dirty="0" smtClean="0">
                <a:latin typeface="Constantia" pitchFamily="18" charset="0"/>
              </a:rPr>
              <a:t> </a:t>
            </a:r>
            <a:r>
              <a:rPr lang="en-US" i="1" dirty="0" err="1" smtClean="0">
                <a:latin typeface="Constantia" pitchFamily="18" charset="0"/>
              </a:rPr>
              <a:t>Aqsa</a:t>
            </a:r>
            <a:r>
              <a:rPr lang="en-US" i="1" dirty="0" smtClean="0">
                <a:latin typeface="Constantia" pitchFamily="18" charset="0"/>
              </a:rPr>
              <a:t>), whose precincts we did bless…</a:t>
            </a:r>
          </a:p>
          <a:p>
            <a:endParaRPr lang="en-US" dirty="0" smtClean="0">
              <a:latin typeface="Constantia" pitchFamily="18" charset="0"/>
            </a:endParaRPr>
          </a:p>
          <a:p>
            <a:endParaRPr lang="en-US" dirty="0">
              <a:latin typeface="Constantia" pitchFamily="18" charset="0"/>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4925</TotalTime>
  <Words>5327</Words>
  <Application>Microsoft Office PowerPoint</Application>
  <PresentationFormat>On-screen Show (4:3)</PresentationFormat>
  <Paragraphs>285</Paragraphs>
  <Slides>59</Slides>
  <Notes>2</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Civic</vt:lpstr>
      <vt:lpstr>The Importance of Palestine in Islam</vt:lpstr>
      <vt:lpstr>Table of Contents </vt:lpstr>
      <vt:lpstr>Masjid ul Aqsa</vt:lpstr>
      <vt:lpstr>Dome of the Rock (Qubbat as Sukhra)</vt:lpstr>
      <vt:lpstr>The Context</vt:lpstr>
      <vt:lpstr>The Context</vt:lpstr>
      <vt:lpstr>The Context</vt:lpstr>
      <vt:lpstr>The Importance</vt:lpstr>
      <vt:lpstr>The Evidences</vt:lpstr>
      <vt:lpstr>The Evidences</vt:lpstr>
      <vt:lpstr>The Evidences</vt:lpstr>
      <vt:lpstr>The Evidences</vt:lpstr>
      <vt:lpstr>The evidences</vt:lpstr>
      <vt:lpstr>The Evidences</vt:lpstr>
      <vt:lpstr>The Evidences</vt:lpstr>
      <vt:lpstr>The Evidences</vt:lpstr>
      <vt:lpstr>The Evidences</vt:lpstr>
      <vt:lpstr>The History of Bayt ul Maqdis</vt:lpstr>
      <vt:lpstr>Yusuf ‘alayhi salaam</vt:lpstr>
      <vt:lpstr>Musa ‘alayhi salaam</vt:lpstr>
      <vt:lpstr>Musa ‘alayhi salaam</vt:lpstr>
      <vt:lpstr>Side note on Musa ‘alayhi salaam</vt:lpstr>
      <vt:lpstr>Yashu’ah ‘alayhi salaam</vt:lpstr>
      <vt:lpstr>Yashu’ah ‘alayhi salaam</vt:lpstr>
      <vt:lpstr>Dawuud ‘alayhi salaam</vt:lpstr>
      <vt:lpstr>Dawuud ‘alayhi salaam</vt:lpstr>
      <vt:lpstr>Sulayman ‘alayhi salaam</vt:lpstr>
      <vt:lpstr>Sulayman ‘alayhi salaam</vt:lpstr>
      <vt:lpstr>After Sulayman ‘alayhi salaam</vt:lpstr>
      <vt:lpstr>The Other Prophets</vt:lpstr>
      <vt:lpstr>The Other Prophets</vt:lpstr>
      <vt:lpstr>Yahya and Eesa ‘alayhuma salaam</vt:lpstr>
      <vt:lpstr>Yahya and Eesa ‘alayhuma salaam</vt:lpstr>
      <vt:lpstr>Muhammad Sal Allahu ‘alayhi wa sallam</vt:lpstr>
      <vt:lpstr>Abu Bakr radiyallahu ‘anhu</vt:lpstr>
      <vt:lpstr>Abu Bakr radiyallah ‘anhu</vt:lpstr>
      <vt:lpstr>‘Umar radiyallahu ‘anhu</vt:lpstr>
      <vt:lpstr>Battle of Yarmuk</vt:lpstr>
      <vt:lpstr>Battle of Yarmuk</vt:lpstr>
      <vt:lpstr>Battle of Yarmuk</vt:lpstr>
      <vt:lpstr>Battle of Yarmuk</vt:lpstr>
      <vt:lpstr>The Muslims take over Jerusalem</vt:lpstr>
      <vt:lpstr> Masjid ul Aqsa</vt:lpstr>
      <vt:lpstr>Masjid ul Aqsa</vt:lpstr>
      <vt:lpstr>Masjid ul Aqsa</vt:lpstr>
      <vt:lpstr>Banu Umayyah</vt:lpstr>
      <vt:lpstr>Abd al Malik</vt:lpstr>
      <vt:lpstr>Abd al Malik</vt:lpstr>
      <vt:lpstr>Slide 49</vt:lpstr>
      <vt:lpstr>Slide 50</vt:lpstr>
      <vt:lpstr>‘Umar ibn abd al Aziz</vt:lpstr>
      <vt:lpstr>Nur ad Din az Zengi</vt:lpstr>
      <vt:lpstr> Salah ud Din al Ayyubi</vt:lpstr>
      <vt:lpstr>Salah ud Din al Ayyubi</vt:lpstr>
      <vt:lpstr>Slide 55</vt:lpstr>
      <vt:lpstr>After Salah ud Din</vt:lpstr>
      <vt:lpstr>After Salah ud Din</vt:lpstr>
      <vt:lpstr>The Qualities of the Jews- Quotes from Syed Qutb</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c:title>
  <dc:creator>user</dc:creator>
  <cp:lastModifiedBy>user</cp:lastModifiedBy>
  <cp:revision>178</cp:revision>
  <dcterms:created xsi:type="dcterms:W3CDTF">2008-06-15T17:05:31Z</dcterms:created>
  <dcterms:modified xsi:type="dcterms:W3CDTF">2008-06-23T19:15:12Z</dcterms:modified>
</cp:coreProperties>
</file>